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75"/>
  </p:notesMasterIdLst>
  <p:sldIdLst>
    <p:sldId id="308" r:id="rId2"/>
    <p:sldId id="642" r:id="rId3"/>
    <p:sldId id="643" r:id="rId4"/>
    <p:sldId id="644" r:id="rId5"/>
    <p:sldId id="645" r:id="rId6"/>
    <p:sldId id="649" r:id="rId7"/>
    <p:sldId id="660" r:id="rId8"/>
    <p:sldId id="661" r:id="rId9"/>
    <p:sldId id="659" r:id="rId10"/>
    <p:sldId id="652" r:id="rId11"/>
    <p:sldId id="662" r:id="rId12"/>
    <p:sldId id="663" r:id="rId13"/>
    <p:sldId id="664" r:id="rId14"/>
    <p:sldId id="665" r:id="rId15"/>
    <p:sldId id="666" r:id="rId16"/>
    <p:sldId id="667" r:id="rId17"/>
    <p:sldId id="668" r:id="rId18"/>
    <p:sldId id="669" r:id="rId19"/>
    <p:sldId id="670" r:id="rId20"/>
    <p:sldId id="671" r:id="rId21"/>
    <p:sldId id="657" r:id="rId22"/>
    <p:sldId id="672" r:id="rId23"/>
    <p:sldId id="673" r:id="rId24"/>
    <p:sldId id="674" r:id="rId25"/>
    <p:sldId id="675" r:id="rId26"/>
    <p:sldId id="676" r:id="rId27"/>
    <p:sldId id="677" r:id="rId28"/>
    <p:sldId id="678" r:id="rId29"/>
    <p:sldId id="679" r:id="rId30"/>
    <p:sldId id="680" r:id="rId31"/>
    <p:sldId id="681" r:id="rId32"/>
    <p:sldId id="682" r:id="rId33"/>
    <p:sldId id="683" r:id="rId34"/>
    <p:sldId id="684" r:id="rId35"/>
    <p:sldId id="685" r:id="rId36"/>
    <p:sldId id="686" r:id="rId37"/>
    <p:sldId id="687" r:id="rId38"/>
    <p:sldId id="688" r:id="rId39"/>
    <p:sldId id="689" r:id="rId40"/>
    <p:sldId id="690" r:id="rId41"/>
    <p:sldId id="691" r:id="rId42"/>
    <p:sldId id="692" r:id="rId43"/>
    <p:sldId id="693" r:id="rId44"/>
    <p:sldId id="694" r:id="rId45"/>
    <p:sldId id="695" r:id="rId46"/>
    <p:sldId id="696" r:id="rId47"/>
    <p:sldId id="697" r:id="rId48"/>
    <p:sldId id="698" r:id="rId49"/>
    <p:sldId id="699" r:id="rId50"/>
    <p:sldId id="700" r:id="rId51"/>
    <p:sldId id="702" r:id="rId52"/>
    <p:sldId id="701" r:id="rId53"/>
    <p:sldId id="703" r:id="rId54"/>
    <p:sldId id="704" r:id="rId55"/>
    <p:sldId id="705" r:id="rId56"/>
    <p:sldId id="706" r:id="rId57"/>
    <p:sldId id="707" r:id="rId58"/>
    <p:sldId id="708" r:id="rId59"/>
    <p:sldId id="709" r:id="rId60"/>
    <p:sldId id="710" r:id="rId61"/>
    <p:sldId id="711" r:id="rId62"/>
    <p:sldId id="712" r:id="rId63"/>
    <p:sldId id="713" r:id="rId64"/>
    <p:sldId id="714" r:id="rId65"/>
    <p:sldId id="715" r:id="rId66"/>
    <p:sldId id="716" r:id="rId67"/>
    <p:sldId id="717" r:id="rId68"/>
    <p:sldId id="718" r:id="rId69"/>
    <p:sldId id="719" r:id="rId70"/>
    <p:sldId id="720" r:id="rId71"/>
    <p:sldId id="721" r:id="rId72"/>
    <p:sldId id="722" r:id="rId73"/>
    <p:sldId id="622" r:id="rId7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BCBCBC"/>
    <a:srgbClr val="0057A2"/>
    <a:srgbClr val="993300"/>
    <a:srgbClr val="FF9933"/>
    <a:srgbClr val="FFFFCC"/>
    <a:srgbClr val="FFCC66"/>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676" autoAdjust="0"/>
    <p:restoredTop sz="82852" autoAdjust="0"/>
  </p:normalViewPr>
  <p:slideViewPr>
    <p:cSldViewPr snapToGrid="0">
      <p:cViewPr>
        <p:scale>
          <a:sx n="60" d="100"/>
          <a:sy n="60" d="100"/>
        </p:scale>
        <p:origin x="-966" y="-276"/>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11/24/2024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081504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a:p>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19</a:t>
            </a:fld>
            <a:endParaRPr lang="en-US"/>
          </a:p>
        </p:txBody>
      </p:sp>
    </p:spTree>
    <p:extLst>
      <p:ext uri="{BB962C8B-B14F-4D97-AF65-F5344CB8AC3E}">
        <p14:creationId xmlns:p14="http://schemas.microsoft.com/office/powerpoint/2010/main" val="2650898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4148659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a:p>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21</a:t>
            </a:fld>
            <a:endParaRPr lang="en-US"/>
          </a:p>
        </p:txBody>
      </p:sp>
    </p:spTree>
    <p:extLst>
      <p:ext uri="{BB962C8B-B14F-4D97-AF65-F5344CB8AC3E}">
        <p14:creationId xmlns:p14="http://schemas.microsoft.com/office/powerpoint/2010/main" val="2939358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951829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4041488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25</a:t>
            </a:fld>
            <a:endParaRPr lang="en-US"/>
          </a:p>
        </p:txBody>
      </p:sp>
    </p:spTree>
    <p:extLst>
      <p:ext uri="{BB962C8B-B14F-4D97-AF65-F5344CB8AC3E}">
        <p14:creationId xmlns:p14="http://schemas.microsoft.com/office/powerpoint/2010/main" val="1476400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293622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29</a:t>
            </a:fld>
            <a:endParaRPr lang="en-US"/>
          </a:p>
        </p:txBody>
      </p:sp>
    </p:spTree>
    <p:extLst>
      <p:ext uri="{BB962C8B-B14F-4D97-AF65-F5344CB8AC3E}">
        <p14:creationId xmlns:p14="http://schemas.microsoft.com/office/powerpoint/2010/main" val="1173352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216212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3747207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a:p>
            <a:endParaRPr lang="ar-JO" dirty="0"/>
          </a:p>
        </p:txBody>
      </p:sp>
      <p:sp>
        <p:nvSpPr>
          <p:cNvPr id="4" name="Slide Number Placeholder 3"/>
          <p:cNvSpPr>
            <a:spLocks noGrp="1"/>
          </p:cNvSpPr>
          <p:nvPr>
            <p:ph type="sldNum" sz="quarter" idx="10"/>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107619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798009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281478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235274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2201006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41</a:t>
            </a:fld>
            <a:endParaRPr lang="en-US"/>
          </a:p>
        </p:txBody>
      </p:sp>
    </p:spTree>
    <p:extLst>
      <p:ext uri="{BB962C8B-B14F-4D97-AF65-F5344CB8AC3E}">
        <p14:creationId xmlns:p14="http://schemas.microsoft.com/office/powerpoint/2010/main" val="1426947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1269596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3900444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319555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28730401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154250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3941760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33835721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55</a:t>
            </a:fld>
            <a:endParaRPr lang="en-US"/>
          </a:p>
        </p:txBody>
      </p:sp>
    </p:spTree>
    <p:extLst>
      <p:ext uri="{BB962C8B-B14F-4D97-AF65-F5344CB8AC3E}">
        <p14:creationId xmlns:p14="http://schemas.microsoft.com/office/powerpoint/2010/main" val="6747385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17603530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57</a:t>
            </a:fld>
            <a:endParaRPr lang="en-US"/>
          </a:p>
        </p:txBody>
      </p:sp>
    </p:spTree>
    <p:extLst>
      <p:ext uri="{BB962C8B-B14F-4D97-AF65-F5344CB8AC3E}">
        <p14:creationId xmlns:p14="http://schemas.microsoft.com/office/powerpoint/2010/main" val="24880336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3595841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5190049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25792999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65</a:t>
            </a:fld>
            <a:endParaRPr lang="en-US"/>
          </a:p>
        </p:txBody>
      </p:sp>
    </p:spTree>
    <p:extLst>
      <p:ext uri="{BB962C8B-B14F-4D97-AF65-F5344CB8AC3E}">
        <p14:creationId xmlns:p14="http://schemas.microsoft.com/office/powerpoint/2010/main" val="3388408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2565954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69</a:t>
            </a:fld>
            <a:endParaRPr lang="en-US"/>
          </a:p>
        </p:txBody>
      </p:sp>
    </p:spTree>
    <p:extLst>
      <p:ext uri="{BB962C8B-B14F-4D97-AF65-F5344CB8AC3E}">
        <p14:creationId xmlns:p14="http://schemas.microsoft.com/office/powerpoint/2010/main" val="4735437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11949027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71</a:t>
            </a:fld>
            <a:endParaRPr lang="en-US"/>
          </a:p>
        </p:txBody>
      </p:sp>
    </p:spTree>
    <p:extLst>
      <p:ext uri="{BB962C8B-B14F-4D97-AF65-F5344CB8AC3E}">
        <p14:creationId xmlns:p14="http://schemas.microsoft.com/office/powerpoint/2010/main" val="2508118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marL="0" marR="0" indent="0" algn="r" defTabSz="914400" rtl="1" eaLnBrk="1" fontAlgn="auto" latinLnBrk="0" hangingPunct="1">
              <a:lnSpc>
                <a:spcPct val="100000"/>
              </a:lnSpc>
              <a:spcBef>
                <a:spcPts val="0"/>
              </a:spcBef>
              <a:spcAft>
                <a:spcPts val="0"/>
              </a:spcAft>
              <a:buClrTx/>
              <a:buSzTx/>
              <a:buFontTx/>
              <a:buNone/>
              <a:tabLst/>
              <a:defRPr/>
            </a:pPr>
            <a:r>
              <a:rPr lang="ar-SA" sz="1200" b="1" kern="1200" dirty="0" smtClean="0">
                <a:solidFill>
                  <a:schemeClr val="tx1"/>
                </a:solidFill>
                <a:effectLst/>
                <a:latin typeface="+mn-lt"/>
                <a:ea typeface="+mn-ea"/>
                <a:cs typeface="+mn-cs"/>
              </a:rPr>
              <a:t>(دورات تدريبية، استشارات، تصميم حقائب تدريبية)</a:t>
            </a:r>
            <a:r>
              <a:rPr lang="en-US" sz="1200" u="sng" kern="1200" dirty="0" smtClean="0">
                <a:solidFill>
                  <a:schemeClr val="tx1"/>
                </a:solidFill>
                <a:effectLst/>
                <a:latin typeface="+mn-lt"/>
                <a:ea typeface="+mn-ea"/>
                <a:cs typeface="+mn-cs"/>
                <a:hlinkClick r:id="rId3"/>
              </a:rPr>
              <a:t> www.dawliatraining.com</a:t>
            </a:r>
            <a:endParaRPr lang="en-US" sz="1200" kern="1200" dirty="0" smtClean="0">
              <a:solidFill>
                <a:schemeClr val="tx1"/>
              </a:solidFill>
              <a:effectLst/>
              <a:latin typeface="+mn-lt"/>
              <a:ea typeface="+mn-ea"/>
              <a:cs typeface="+mn-cs"/>
            </a:endParaRPr>
          </a:p>
          <a:p>
            <a:pPr algn="r" rtl="1"/>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72</a:t>
            </a:fld>
            <a:endParaRPr lang="en-US"/>
          </a:p>
        </p:txBody>
      </p:sp>
    </p:spTree>
    <p:extLst>
      <p:ext uri="{BB962C8B-B14F-4D97-AF65-F5344CB8AC3E}">
        <p14:creationId xmlns:p14="http://schemas.microsoft.com/office/powerpoint/2010/main" val="7453580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1525765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9</a:t>
            </a:fld>
            <a:endParaRPr lang="en-US"/>
          </a:p>
        </p:txBody>
      </p:sp>
    </p:spTree>
    <p:extLst>
      <p:ext uri="{BB962C8B-B14F-4D97-AF65-F5344CB8AC3E}">
        <p14:creationId xmlns:p14="http://schemas.microsoft.com/office/powerpoint/2010/main" val="3594192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82085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1511884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17</a:t>
            </a:fld>
            <a:endParaRPr lang="en-US"/>
          </a:p>
        </p:txBody>
      </p:sp>
    </p:spTree>
    <p:extLst>
      <p:ext uri="{BB962C8B-B14F-4D97-AF65-F5344CB8AC3E}">
        <p14:creationId xmlns:p14="http://schemas.microsoft.com/office/powerpoint/2010/main" val="2488036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xmlns=""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xmlns=""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xmlns=""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xmlns=""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25.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sv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7.svg"/><Relationship Id="rId7" Type="http://schemas.openxmlformats.org/officeDocument/2006/relationships/image" Target="../media/image25.sv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33.svg"/><Relationship Id="rId5" Type="http://schemas.openxmlformats.org/officeDocument/2006/relationships/image" Target="../media/image29.svg"/><Relationship Id="rId10"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image" Target="../media/image31.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6.wdp"/></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3" Type="http://schemas.openxmlformats.org/officeDocument/2006/relationships/hyperlink" Target="https://youtu.be/ZpFstLvMHlA?si=uRDxj3oqFPIpSO7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44.svg"/><Relationship Id="rId4" Type="http://schemas.openxmlformats.org/officeDocument/2006/relationships/image" Target="../media/image33.png"/><Relationship Id="rId9" Type="http://schemas.openxmlformats.org/officeDocument/2006/relationships/image" Target="../media/image48.svg"/></Relationships>
</file>

<file path=ppt/slides/_rels/slide27.xml.rels><?xml version="1.0" encoding="UTF-8" standalone="yes"?>
<Relationships xmlns="http://schemas.openxmlformats.org/package/2006/relationships"><Relationship Id="rId3" Type="http://schemas.openxmlformats.org/officeDocument/2006/relationships/image" Target="../media/image50.svg"/><Relationship Id="rId7" Type="http://schemas.openxmlformats.org/officeDocument/2006/relationships/image" Target="../media/image54.sv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52.sv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19.svg"/><Relationship Id="rId12"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33.svg"/><Relationship Id="rId5" Type="http://schemas.openxmlformats.org/officeDocument/2006/relationships/image" Target="../media/image58.sv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60.svg"/></Relationships>
</file>

<file path=ppt/slides/_rels/slide3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0.svg"/><Relationship Id="rId5" Type="http://schemas.openxmlformats.org/officeDocument/2006/relationships/image" Target="../media/image46.png"/><Relationship Id="rId10" Type="http://schemas.openxmlformats.org/officeDocument/2006/relationships/image" Target="../media/image64.svg"/><Relationship Id="rId4" Type="http://schemas.openxmlformats.org/officeDocument/2006/relationships/image" Target="../media/image62.svg"/><Relationship Id="rId9" Type="http://schemas.openxmlformats.org/officeDocument/2006/relationships/image" Target="../media/image48.png"/></Relationships>
</file>

<file path=ppt/slides/_rels/slide33.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8.svg"/><Relationship Id="rId5" Type="http://schemas.openxmlformats.org/officeDocument/2006/relationships/image" Target="../media/image50.png"/><Relationship Id="rId4" Type="http://schemas.openxmlformats.org/officeDocument/2006/relationships/image" Target="../media/image66.svg"/></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3.wdp"/></Relationships>
</file>

<file path=ppt/slides/_rels/slide38.xml.rels><?xml version="1.0" encoding="UTF-8" standalone="yes"?>
<Relationships xmlns="http://schemas.openxmlformats.org/package/2006/relationships"><Relationship Id="rId3" Type="http://schemas.openxmlformats.org/officeDocument/2006/relationships/hyperlink" Target="https://youtu.be/EDZMGZEVhp4?si=V2W5HrzrXHJD2RX9"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54.png"/><Relationship Id="rId7" Type="http://schemas.openxmlformats.org/officeDocument/2006/relationships/image" Target="../media/image56.png"/><Relationship Id="rId12" Type="http://schemas.openxmlformats.org/officeDocument/2006/relationships/image" Target="../media/image78.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8.svg"/><Relationship Id="rId11" Type="http://schemas.openxmlformats.org/officeDocument/2006/relationships/image" Target="../media/image58.png"/><Relationship Id="rId5" Type="http://schemas.openxmlformats.org/officeDocument/2006/relationships/image" Target="../media/image55.png"/><Relationship Id="rId10" Type="http://schemas.openxmlformats.org/officeDocument/2006/relationships/image" Target="../media/image62.svg"/><Relationship Id="rId4" Type="http://schemas.openxmlformats.org/officeDocument/2006/relationships/image" Target="../media/image74.svg"/><Relationship Id="rId9" Type="http://schemas.openxmlformats.org/officeDocument/2006/relationships/image" Target="../media/image57.png"/></Relationships>
</file>

<file path=ppt/slides/_rels/slide41.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2.svg"/><Relationship Id="rId5" Type="http://schemas.openxmlformats.org/officeDocument/2006/relationships/image" Target="../media/image60.png"/><Relationship Id="rId10" Type="http://schemas.openxmlformats.org/officeDocument/2006/relationships/image" Target="../media/image86.svg"/><Relationship Id="rId4" Type="http://schemas.openxmlformats.org/officeDocument/2006/relationships/image" Target="../media/image80.svg"/><Relationship Id="rId9" Type="http://schemas.openxmlformats.org/officeDocument/2006/relationships/image" Target="../media/image62.png"/></Relationships>
</file>

<file path=ppt/slides/_rels/slide42.xml.rels><?xml version="1.0" encoding="UTF-8" standalone="yes"?>
<Relationships xmlns="http://schemas.openxmlformats.org/package/2006/relationships"><Relationship Id="rId3" Type="http://schemas.openxmlformats.org/officeDocument/2006/relationships/image" Target="../media/image88.svg"/><Relationship Id="rId7" Type="http://schemas.openxmlformats.org/officeDocument/2006/relationships/image" Target="../media/image92.sv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90.sv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QibwLCN09E?si=SZlMZJPjB_p11-gQ"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3.wdp"/></Relationships>
</file>

<file path=ppt/slides/_rels/slide54.xml.rels><?xml version="1.0" encoding="UTF-8" standalone="yes"?>
<Relationships xmlns="http://schemas.openxmlformats.org/package/2006/relationships"><Relationship Id="rId3" Type="http://schemas.openxmlformats.org/officeDocument/2006/relationships/hyperlink" Target="https://youtu.be/NAYlXa4VQco?si=SUdZTgrRijMlMgPe"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5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78.png"/><Relationship Id="rId12" Type="http://schemas.openxmlformats.org/officeDocument/2006/relationships/image" Target="../media/image108.sv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6.svg"/><Relationship Id="rId11" Type="http://schemas.openxmlformats.org/officeDocument/2006/relationships/image" Target="../media/image80.png"/><Relationship Id="rId5" Type="http://schemas.openxmlformats.org/officeDocument/2006/relationships/image" Target="../media/image77.png"/><Relationship Id="rId10" Type="http://schemas.openxmlformats.org/officeDocument/2006/relationships/image" Target="../media/image48.svg"/><Relationship Id="rId4" Type="http://schemas.openxmlformats.org/officeDocument/2006/relationships/image" Target="../media/image104.svg"/><Relationship Id="rId9" Type="http://schemas.openxmlformats.org/officeDocument/2006/relationships/image" Target="../media/image79.png"/><Relationship Id="rId14" Type="http://schemas.openxmlformats.org/officeDocument/2006/relationships/image" Target="../media/image110.sv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6.wdp"/></Relationships>
</file>

<file path=ppt/slides/_rels/slide5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3.svg"/><Relationship Id="rId7" Type="http://schemas.openxmlformats.org/officeDocument/2006/relationships/image" Target="../media/image115.svg"/><Relationship Id="rId2"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19.sv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29.svg"/><Relationship Id="rId5" Type="http://schemas.openxmlformats.org/officeDocument/2006/relationships/image" Target="../media/image86.png"/><Relationship Id="rId4" Type="http://schemas.openxmlformats.org/officeDocument/2006/relationships/image" Target="../media/image117.svg"/></Relationships>
</file>

<file path=ppt/slides/_rels/slide6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124.svg"/><Relationship Id="rId3" Type="http://schemas.openxmlformats.org/officeDocument/2006/relationships/image" Target="../media/image62.svg"/><Relationship Id="rId7" Type="http://schemas.openxmlformats.org/officeDocument/2006/relationships/image" Target="../media/image120.svg"/><Relationship Id="rId12" Type="http://schemas.openxmlformats.org/officeDocument/2006/relationships/image" Target="../media/image94.png"/><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91.png"/><Relationship Id="rId11" Type="http://schemas.openxmlformats.org/officeDocument/2006/relationships/image" Target="../media/image122.svg"/><Relationship Id="rId5" Type="http://schemas.openxmlformats.org/officeDocument/2006/relationships/image" Target="../media/image27.svg"/><Relationship Id="rId10" Type="http://schemas.openxmlformats.org/officeDocument/2006/relationships/image" Target="../media/image93.png"/><Relationship Id="rId4" Type="http://schemas.openxmlformats.org/officeDocument/2006/relationships/image" Target="../media/image90.png"/><Relationship Id="rId9" Type="http://schemas.openxmlformats.org/officeDocument/2006/relationships/image" Target="../media/image33.svg"/></Relationships>
</file>

<file path=ppt/slides/_rels/slide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5.wdp"/></Relationships>
</file>

<file path=ppt/slides/_rels/slide66.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9.svg"/><Relationship Id="rId3" Type="http://schemas.openxmlformats.org/officeDocument/2006/relationships/image" Target="../media/image66.svg"/><Relationship Id="rId7" Type="http://schemas.openxmlformats.org/officeDocument/2006/relationships/image" Target="../media/image31.svg"/><Relationship Id="rId12"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image" Target="../media/image29.svg"/><Relationship Id="rId5" Type="http://schemas.openxmlformats.org/officeDocument/2006/relationships/image" Target="../media/image68.svg"/><Relationship Id="rId15" Type="http://schemas.openxmlformats.org/officeDocument/2006/relationships/image" Target="../media/image76.svg"/><Relationship Id="rId10" Type="http://schemas.openxmlformats.org/officeDocument/2006/relationships/image" Target="../media/image99.png"/><Relationship Id="rId4" Type="http://schemas.openxmlformats.org/officeDocument/2006/relationships/image" Target="../media/image96.png"/><Relationship Id="rId9" Type="http://schemas.openxmlformats.org/officeDocument/2006/relationships/image" Target="../media/image33.svg"/><Relationship Id="rId14" Type="http://schemas.openxmlformats.org/officeDocument/2006/relationships/image" Target="../media/image101.png"/></Relationships>
</file>

<file path=ppt/slides/_rels/slide6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www.dawliatraining.com"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EC98FEB-D130-A830-B9E9-B0A6976BAA59}"/>
              </a:ext>
            </a:extLst>
          </p:cNvPr>
          <p:cNvPicPr>
            <a:picLocks noChangeAspect="1"/>
          </p:cNvPicPr>
          <p:nvPr/>
        </p:nvPicPr>
        <p:blipFill rotWithShape="1">
          <a:blip r:embed="rId3">
            <a:extLst>
              <a:ext uri="{28A0092B-C50C-407E-A947-70E740481C1C}">
                <a14:useLocalDpi xmlns:a14="http://schemas.microsoft.com/office/drawing/2010/main" val="0"/>
              </a:ext>
            </a:extLst>
          </a:blip>
          <a:srcRect l="7889" r="7889"/>
          <a:stretch/>
        </p:blipFill>
        <p:spPr>
          <a:xfrm>
            <a:off x="0" y="0"/>
            <a:ext cx="12192000" cy="6858000"/>
          </a:xfrm>
          <a:prstGeom prst="rect">
            <a:avLst/>
          </a:prstGeom>
        </p:spPr>
      </p:pic>
      <p:sp>
        <p:nvSpPr>
          <p:cNvPr id="5" name="TextBox 4">
            <a:extLst>
              <a:ext uri="{FF2B5EF4-FFF2-40B4-BE49-F238E27FC236}">
                <a16:creationId xmlns:a16="http://schemas.microsoft.com/office/drawing/2014/main" xmlns="" id="{22DE9201-05F5-18FB-703F-F0A2496AC48A}"/>
              </a:ext>
            </a:extLst>
          </p:cNvPr>
          <p:cNvSpPr txBox="1"/>
          <p:nvPr/>
        </p:nvSpPr>
        <p:spPr>
          <a:xfrm>
            <a:off x="260801" y="1045991"/>
            <a:ext cx="4814119" cy="1763560"/>
          </a:xfrm>
          <a:prstGeom prst="rect">
            <a:avLst/>
          </a:prstGeom>
          <a:noFill/>
        </p:spPr>
        <p:txBody>
          <a:bodyPr wrap="square">
            <a:spAutoFit/>
          </a:bodyPr>
          <a:lstStyle/>
          <a:p>
            <a:pPr algn="ctr" rtl="0">
              <a:lnSpc>
                <a:spcPct val="115000"/>
              </a:lnSpc>
            </a:pPr>
            <a:r>
              <a:rPr lang="ar-SY" sz="4800" b="1"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Adobe Arabic" panose="02040503050201020203" pitchFamily="18" charset="-78"/>
              </a:rPr>
              <a:t>إدارة التغيير وتعزيز المرونة النفسيّة في بيئة العمل</a:t>
            </a:r>
            <a:endParaRPr lang="en-US"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345629806"/>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EG" sz="4000" b="1" dirty="0">
                  <a:solidFill>
                    <a:srgbClr val="168489"/>
                  </a:solidFill>
                  <a:latin typeface="Adobe Arabic" panose="02040503050201020203" pitchFamily="18" charset="-78"/>
                  <a:cs typeface="Adobe Arabic" panose="02040503050201020203" pitchFamily="18" charset="-78"/>
                </a:rPr>
                <a:t>مفهوم التغيير في بيئة العمل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xmlns="" id="{9F42C4EA-D83E-22BC-3F7B-FA675D54EA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825" y="1658198"/>
            <a:ext cx="4860395" cy="4860395"/>
          </a:xfrm>
          <a:prstGeom prst="rect">
            <a:avLst/>
          </a:prstGeom>
        </p:spPr>
      </p:pic>
      <p:sp>
        <p:nvSpPr>
          <p:cNvPr id="8" name="TextBox 7">
            <a:extLst>
              <a:ext uri="{FF2B5EF4-FFF2-40B4-BE49-F238E27FC236}">
                <a16:creationId xmlns:a16="http://schemas.microsoft.com/office/drawing/2014/main" xmlns="" id="{C34D7C0B-B5E9-4139-BB99-8AA04AD914AD}"/>
              </a:ext>
            </a:extLst>
          </p:cNvPr>
          <p:cNvSpPr txBox="1"/>
          <p:nvPr/>
        </p:nvSpPr>
        <p:spPr>
          <a:xfrm>
            <a:off x="6176711" y="3099663"/>
            <a:ext cx="5497285" cy="1977464"/>
          </a:xfrm>
          <a:prstGeom prst="rect">
            <a:avLst/>
          </a:prstGeom>
          <a:noFill/>
        </p:spPr>
        <p:txBody>
          <a:bodyPr wrap="square">
            <a:spAutoFit/>
          </a:bodyPr>
          <a:lstStyle/>
          <a:p>
            <a:pPr algn="just" rtl="1">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التغيير هو نهجٌ لانتقال المؤسسة أو المنظمة من حالة راهنة إلى حالة منشودة، بهدف مواكبة التغيرات الفنية والاقتصادية والاجتماعية التي تحدث في البيئة المحيطة</a:t>
            </a:r>
            <a:endParaRPr lang="en-US" sz="2800" dirty="0"/>
          </a:p>
        </p:txBody>
      </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888584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أنواع رئيسية للتغيير في بيئة العمل</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 name="Group 3">
            <a:extLst>
              <a:ext uri="{FF2B5EF4-FFF2-40B4-BE49-F238E27FC236}">
                <a16:creationId xmlns:a16="http://schemas.microsoft.com/office/drawing/2014/main" xmlns="" id="{F18EF11A-3141-4751-A18F-146D247F9F00}"/>
              </a:ext>
            </a:extLst>
          </p:cNvPr>
          <p:cNvGrpSpPr/>
          <p:nvPr/>
        </p:nvGrpSpPr>
        <p:grpSpPr>
          <a:xfrm>
            <a:off x="7921812" y="2160964"/>
            <a:ext cx="3267298" cy="4419256"/>
            <a:chOff x="2874274" y="0"/>
            <a:chExt cx="1357308" cy="1835618"/>
          </a:xfrm>
        </p:grpSpPr>
        <p:sp>
          <p:nvSpPr>
            <p:cNvPr id="50" name="Freeform: Shape 49">
              <a:extLst>
                <a:ext uri="{FF2B5EF4-FFF2-40B4-BE49-F238E27FC236}">
                  <a16:creationId xmlns:a16="http://schemas.microsoft.com/office/drawing/2014/main" xmlns="" id="{710C7B32-1697-40E3-9C5E-39C827C40A38}"/>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1" name="TextBox 6">
              <a:extLst>
                <a:ext uri="{FF2B5EF4-FFF2-40B4-BE49-F238E27FC236}">
                  <a16:creationId xmlns:a16="http://schemas.microsoft.com/office/drawing/2014/main" xmlns="" id="{6E45D5D5-8584-4C86-BEA9-5E9836F476A3}"/>
                </a:ext>
              </a:extLst>
            </p:cNvPr>
            <p:cNvSpPr txBox="1"/>
            <p:nvPr/>
          </p:nvSpPr>
          <p:spPr>
            <a:xfrm>
              <a:off x="3415278" y="0"/>
              <a:ext cx="368388" cy="410155"/>
            </a:xfrm>
            <a:prstGeom prst="rect">
              <a:avLst/>
            </a:prstGeom>
            <a:noFill/>
          </p:spPr>
          <p:txBody>
            <a:bodyPr wrap="none" rtlCol="0">
              <a:spAutoFit/>
            </a:bodyPr>
            <a:lstStyle/>
            <a:p>
              <a:pPr algn="just" rtl="1">
                <a:lnSpc>
                  <a:spcPct val="115000"/>
                </a:lnSpc>
              </a:pPr>
              <a:r>
                <a:rPr lang="en-GB" sz="54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مربع نص 18">
              <a:extLst>
                <a:ext uri="{FF2B5EF4-FFF2-40B4-BE49-F238E27FC236}">
                  <a16:creationId xmlns:a16="http://schemas.microsoft.com/office/drawing/2014/main" xmlns="" id="{27E574C2-3A8B-4C47-90E1-9443FFEDDE43}"/>
                </a:ext>
              </a:extLst>
            </p:cNvPr>
            <p:cNvSpPr txBox="1"/>
            <p:nvPr/>
          </p:nvSpPr>
          <p:spPr>
            <a:xfrm>
              <a:off x="2874274" y="1187683"/>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التنظيمي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xmlns="" id="{EDDD0B19-D5A6-48E1-9651-0D30FEEA76BE}"/>
              </a:ext>
            </a:extLst>
          </p:cNvPr>
          <p:cNvGrpSpPr/>
          <p:nvPr/>
        </p:nvGrpSpPr>
        <p:grpSpPr>
          <a:xfrm>
            <a:off x="4257396" y="2160964"/>
            <a:ext cx="3664417" cy="4419256"/>
            <a:chOff x="1351994" y="0"/>
            <a:chExt cx="1522280" cy="1835618"/>
          </a:xfrm>
        </p:grpSpPr>
        <p:sp>
          <p:nvSpPr>
            <p:cNvPr id="47" name="Freeform: Shape 46">
              <a:extLst>
                <a:ext uri="{FF2B5EF4-FFF2-40B4-BE49-F238E27FC236}">
                  <a16:creationId xmlns:a16="http://schemas.microsoft.com/office/drawing/2014/main" xmlns="" id="{C2937E36-CA02-4C3A-A651-DF7C02DFE1AA}"/>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8" name="TextBox 6">
              <a:extLst>
                <a:ext uri="{FF2B5EF4-FFF2-40B4-BE49-F238E27FC236}">
                  <a16:creationId xmlns:a16="http://schemas.microsoft.com/office/drawing/2014/main" xmlns="" id="{916B20B3-FD27-44C3-B275-DBA79DA62C0E}"/>
                </a:ext>
              </a:extLst>
            </p:cNvPr>
            <p:cNvSpPr txBox="1"/>
            <p:nvPr/>
          </p:nvSpPr>
          <p:spPr>
            <a:xfrm>
              <a:off x="1975682" y="0"/>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9" name="مربع نص 18">
              <a:extLst>
                <a:ext uri="{FF2B5EF4-FFF2-40B4-BE49-F238E27FC236}">
                  <a16:creationId xmlns:a16="http://schemas.microsoft.com/office/drawing/2014/main" xmlns="" id="{97FC5F9F-EB14-483E-8363-18A7A3DD9936}"/>
                </a:ext>
              </a:extLst>
            </p:cNvPr>
            <p:cNvSpPr txBox="1"/>
            <p:nvPr/>
          </p:nvSpPr>
          <p:spPr>
            <a:xfrm>
              <a:off x="1351994" y="1187683"/>
              <a:ext cx="1522280"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التكنولوجي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 name="Group 8">
            <a:extLst>
              <a:ext uri="{FF2B5EF4-FFF2-40B4-BE49-F238E27FC236}">
                <a16:creationId xmlns:a16="http://schemas.microsoft.com/office/drawing/2014/main" xmlns="" id="{3455256C-8C1B-4011-977A-1FB358CB7256}"/>
              </a:ext>
            </a:extLst>
          </p:cNvPr>
          <p:cNvGrpSpPr/>
          <p:nvPr/>
        </p:nvGrpSpPr>
        <p:grpSpPr>
          <a:xfrm>
            <a:off x="1002890" y="2160964"/>
            <a:ext cx="3267298" cy="4419256"/>
            <a:chOff x="0" y="0"/>
            <a:chExt cx="1357308" cy="1835618"/>
          </a:xfrm>
        </p:grpSpPr>
        <p:sp>
          <p:nvSpPr>
            <p:cNvPr id="44" name="Freeform: Shape 43">
              <a:extLst>
                <a:ext uri="{FF2B5EF4-FFF2-40B4-BE49-F238E27FC236}">
                  <a16:creationId xmlns:a16="http://schemas.microsoft.com/office/drawing/2014/main" xmlns="" id="{BB6F15FC-3351-40AD-BE0C-6A0F76FA02B5}"/>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5" name="TextBox 6">
              <a:extLst>
                <a:ext uri="{FF2B5EF4-FFF2-40B4-BE49-F238E27FC236}">
                  <a16:creationId xmlns:a16="http://schemas.microsoft.com/office/drawing/2014/main" xmlns="" id="{0CBB6884-51B3-4888-8E5D-870A788CCF94}"/>
                </a:ext>
              </a:extLst>
            </p:cNvPr>
            <p:cNvSpPr txBox="1"/>
            <p:nvPr/>
          </p:nvSpPr>
          <p:spPr>
            <a:xfrm>
              <a:off x="541397" y="0"/>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مربع نص 18">
              <a:extLst>
                <a:ext uri="{FF2B5EF4-FFF2-40B4-BE49-F238E27FC236}">
                  <a16:creationId xmlns:a16="http://schemas.microsoft.com/office/drawing/2014/main" xmlns="" id="{1129263E-59A7-481B-9CE5-964F2B92BF65}"/>
                </a:ext>
              </a:extLst>
            </p:cNvPr>
            <p:cNvSpPr txBox="1"/>
            <p:nvPr/>
          </p:nvSpPr>
          <p:spPr>
            <a:xfrm>
              <a:off x="0" y="1187683"/>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في الموارد البشرية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2"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7463815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أنواع رئيسية للتغيير في بيئة العمل</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0" name="Group 9">
            <a:extLst>
              <a:ext uri="{FF2B5EF4-FFF2-40B4-BE49-F238E27FC236}">
                <a16:creationId xmlns:a16="http://schemas.microsoft.com/office/drawing/2014/main" xmlns="" id="{03700AA8-0B04-7668-F042-8E4C67FBD342}"/>
              </a:ext>
            </a:extLst>
          </p:cNvPr>
          <p:cNvGrpSpPr/>
          <p:nvPr/>
        </p:nvGrpSpPr>
        <p:grpSpPr>
          <a:xfrm>
            <a:off x="7921812" y="2438718"/>
            <a:ext cx="3267298" cy="4419282"/>
            <a:chOff x="2874274" y="1816440"/>
            <a:chExt cx="1357308" cy="1835629"/>
          </a:xfrm>
        </p:grpSpPr>
        <p:sp>
          <p:nvSpPr>
            <p:cNvPr id="41" name="Freeform: Shape 40">
              <a:extLst>
                <a:ext uri="{FF2B5EF4-FFF2-40B4-BE49-F238E27FC236}">
                  <a16:creationId xmlns:a16="http://schemas.microsoft.com/office/drawing/2014/main" xmlns="" id="{EB54E96C-4A12-6707-8533-03CFCEF658C3}"/>
                </a:ext>
              </a:extLst>
            </p:cNvPr>
            <p:cNvSpPr/>
            <p:nvPr/>
          </p:nvSpPr>
          <p:spPr>
            <a:xfrm>
              <a:off x="2990270" y="2335281"/>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2" name="TextBox 6">
              <a:extLst>
                <a:ext uri="{FF2B5EF4-FFF2-40B4-BE49-F238E27FC236}">
                  <a16:creationId xmlns:a16="http://schemas.microsoft.com/office/drawing/2014/main" xmlns="" id="{200F7B4C-0D78-593B-C4D6-926AAF1C61E1}"/>
                </a:ext>
              </a:extLst>
            </p:cNvPr>
            <p:cNvSpPr txBox="1"/>
            <p:nvPr/>
          </p:nvSpPr>
          <p:spPr>
            <a:xfrm>
              <a:off x="3415278" y="1816440"/>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مربع نص 18">
              <a:extLst>
                <a:ext uri="{FF2B5EF4-FFF2-40B4-BE49-F238E27FC236}">
                  <a16:creationId xmlns:a16="http://schemas.microsoft.com/office/drawing/2014/main" xmlns="" id="{91F8CC93-31E2-47E8-1A44-3D7D95A68359}"/>
                </a:ext>
              </a:extLst>
            </p:cNvPr>
            <p:cNvSpPr txBox="1"/>
            <p:nvPr/>
          </p:nvSpPr>
          <p:spPr>
            <a:xfrm>
              <a:off x="2874274" y="3004134"/>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البيئي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4E9EE1B5-65D2-84F8-E970-446E74F50E8C}"/>
              </a:ext>
            </a:extLst>
          </p:cNvPr>
          <p:cNvGrpSpPr/>
          <p:nvPr/>
        </p:nvGrpSpPr>
        <p:grpSpPr>
          <a:xfrm>
            <a:off x="4257396" y="2438718"/>
            <a:ext cx="3664417" cy="4419282"/>
            <a:chOff x="1351994" y="1816440"/>
            <a:chExt cx="1522280" cy="1835629"/>
          </a:xfrm>
        </p:grpSpPr>
        <p:sp>
          <p:nvSpPr>
            <p:cNvPr id="38" name="Freeform: Shape 37">
              <a:extLst>
                <a:ext uri="{FF2B5EF4-FFF2-40B4-BE49-F238E27FC236}">
                  <a16:creationId xmlns:a16="http://schemas.microsoft.com/office/drawing/2014/main" xmlns="" id="{326478A4-4255-60F0-3533-68C355B9FE39}"/>
                </a:ext>
              </a:extLst>
            </p:cNvPr>
            <p:cNvSpPr/>
            <p:nvPr/>
          </p:nvSpPr>
          <p:spPr>
            <a:xfrm>
              <a:off x="1550476" y="2335281"/>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9" name="TextBox 6">
              <a:extLst>
                <a:ext uri="{FF2B5EF4-FFF2-40B4-BE49-F238E27FC236}">
                  <a16:creationId xmlns:a16="http://schemas.microsoft.com/office/drawing/2014/main" xmlns="" id="{68892C2F-1B80-C1AA-C184-E9CC91EF48A6}"/>
                </a:ext>
              </a:extLst>
            </p:cNvPr>
            <p:cNvSpPr txBox="1"/>
            <p:nvPr/>
          </p:nvSpPr>
          <p:spPr>
            <a:xfrm>
              <a:off x="1975682" y="1816440"/>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مربع نص 18">
              <a:extLst>
                <a:ext uri="{FF2B5EF4-FFF2-40B4-BE49-F238E27FC236}">
                  <a16:creationId xmlns:a16="http://schemas.microsoft.com/office/drawing/2014/main" xmlns="" id="{3C97AAC8-F4FB-0FE5-1E64-B64CB9334F2B}"/>
                </a:ext>
              </a:extLst>
            </p:cNvPr>
            <p:cNvSpPr txBox="1"/>
            <p:nvPr/>
          </p:nvSpPr>
          <p:spPr>
            <a:xfrm>
              <a:off x="1351994" y="3004134"/>
              <a:ext cx="1522280"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الإستراتيجي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xmlns="" id="{CB6F9664-2E5F-3D3D-2723-E647DE8AE0D6}"/>
              </a:ext>
            </a:extLst>
          </p:cNvPr>
          <p:cNvGrpSpPr/>
          <p:nvPr/>
        </p:nvGrpSpPr>
        <p:grpSpPr>
          <a:xfrm>
            <a:off x="1002890" y="2438718"/>
            <a:ext cx="3267298" cy="4419282"/>
            <a:chOff x="0" y="1816440"/>
            <a:chExt cx="1357308" cy="1835629"/>
          </a:xfrm>
        </p:grpSpPr>
        <p:sp>
          <p:nvSpPr>
            <p:cNvPr id="35" name="Freeform: Shape 34">
              <a:extLst>
                <a:ext uri="{FF2B5EF4-FFF2-40B4-BE49-F238E27FC236}">
                  <a16:creationId xmlns:a16="http://schemas.microsoft.com/office/drawing/2014/main" xmlns="" id="{DCB9CE83-5669-4D6A-5FB0-6DCD1744E63D}"/>
                </a:ext>
              </a:extLst>
            </p:cNvPr>
            <p:cNvSpPr/>
            <p:nvPr/>
          </p:nvSpPr>
          <p:spPr>
            <a:xfrm>
              <a:off x="115996" y="2335281"/>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6" name="TextBox 6">
              <a:extLst>
                <a:ext uri="{FF2B5EF4-FFF2-40B4-BE49-F238E27FC236}">
                  <a16:creationId xmlns:a16="http://schemas.microsoft.com/office/drawing/2014/main" xmlns="" id="{F05E3A56-787E-DA4C-B1FE-CB853B7B2C9A}"/>
                </a:ext>
              </a:extLst>
            </p:cNvPr>
            <p:cNvSpPr txBox="1"/>
            <p:nvPr/>
          </p:nvSpPr>
          <p:spPr>
            <a:xfrm>
              <a:off x="541397" y="1816440"/>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06</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مربع نص 18">
              <a:extLst>
                <a:ext uri="{FF2B5EF4-FFF2-40B4-BE49-F238E27FC236}">
                  <a16:creationId xmlns:a16="http://schemas.microsoft.com/office/drawing/2014/main" xmlns="" id="{9D0B99B6-87A6-4A90-8A3A-2B5A77971C8D}"/>
                </a:ext>
              </a:extLst>
            </p:cNvPr>
            <p:cNvSpPr txBox="1"/>
            <p:nvPr/>
          </p:nvSpPr>
          <p:spPr>
            <a:xfrm>
              <a:off x="0" y="3004134"/>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الثقافي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2"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8556581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cs typeface="Adobe Arabic" panose="02040503050201020203" pitchFamily="18" charset="-78"/>
                </a:rPr>
                <a:t>أنواع رئيسية للتغيير في بيئة العمل</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3" name="Group 12">
            <a:extLst>
              <a:ext uri="{FF2B5EF4-FFF2-40B4-BE49-F238E27FC236}">
                <a16:creationId xmlns:a16="http://schemas.microsoft.com/office/drawing/2014/main" xmlns="" id="{A001229A-9683-757D-5F02-1DB703911669}"/>
              </a:ext>
            </a:extLst>
          </p:cNvPr>
          <p:cNvGrpSpPr/>
          <p:nvPr/>
        </p:nvGrpSpPr>
        <p:grpSpPr>
          <a:xfrm>
            <a:off x="7921812" y="2438689"/>
            <a:ext cx="3267298" cy="4419311"/>
            <a:chOff x="2874274" y="3800018"/>
            <a:chExt cx="1357308" cy="1835641"/>
          </a:xfrm>
        </p:grpSpPr>
        <p:sp>
          <p:nvSpPr>
            <p:cNvPr id="32" name="Freeform: Shape 31">
              <a:extLst>
                <a:ext uri="{FF2B5EF4-FFF2-40B4-BE49-F238E27FC236}">
                  <a16:creationId xmlns:a16="http://schemas.microsoft.com/office/drawing/2014/main" xmlns="" id="{83E21D8F-C1F3-CAD1-751E-0DED918E61FE}"/>
                </a:ext>
              </a:extLst>
            </p:cNvPr>
            <p:cNvSpPr/>
            <p:nvPr/>
          </p:nvSpPr>
          <p:spPr>
            <a:xfrm>
              <a:off x="2990270" y="4318871"/>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3" name="TextBox 6">
              <a:extLst>
                <a:ext uri="{FF2B5EF4-FFF2-40B4-BE49-F238E27FC236}">
                  <a16:creationId xmlns:a16="http://schemas.microsoft.com/office/drawing/2014/main" xmlns="" id="{1900EEB4-A5D1-323B-CBE2-90EB539377DF}"/>
                </a:ext>
              </a:extLst>
            </p:cNvPr>
            <p:cNvSpPr txBox="1"/>
            <p:nvPr/>
          </p:nvSpPr>
          <p:spPr>
            <a:xfrm>
              <a:off x="3415278" y="3800018"/>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07</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مربع نص 18">
              <a:extLst>
                <a:ext uri="{FF2B5EF4-FFF2-40B4-BE49-F238E27FC236}">
                  <a16:creationId xmlns:a16="http://schemas.microsoft.com/office/drawing/2014/main" xmlns="" id="{25C28F91-ABFB-579E-948B-BF5323790E89}"/>
                </a:ext>
              </a:extLst>
            </p:cNvPr>
            <p:cNvSpPr txBox="1"/>
            <p:nvPr/>
          </p:nvSpPr>
          <p:spPr>
            <a:xfrm>
              <a:off x="2874274" y="4987724"/>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التشغيلي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xmlns="" id="{25D3E381-CED7-F1F2-C513-6F110761ECAD}"/>
              </a:ext>
            </a:extLst>
          </p:cNvPr>
          <p:cNvGrpSpPr/>
          <p:nvPr/>
        </p:nvGrpSpPr>
        <p:grpSpPr>
          <a:xfrm>
            <a:off x="4257396" y="2438689"/>
            <a:ext cx="3664417" cy="4419311"/>
            <a:chOff x="1351994" y="3800018"/>
            <a:chExt cx="1522280" cy="1835641"/>
          </a:xfrm>
        </p:grpSpPr>
        <p:sp>
          <p:nvSpPr>
            <p:cNvPr id="19" name="Freeform: Shape 18">
              <a:extLst>
                <a:ext uri="{FF2B5EF4-FFF2-40B4-BE49-F238E27FC236}">
                  <a16:creationId xmlns:a16="http://schemas.microsoft.com/office/drawing/2014/main" xmlns="" id="{308908C6-8E36-8204-1EE8-0BA18908EB73}"/>
                </a:ext>
              </a:extLst>
            </p:cNvPr>
            <p:cNvSpPr/>
            <p:nvPr/>
          </p:nvSpPr>
          <p:spPr>
            <a:xfrm>
              <a:off x="1550476" y="4318871"/>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2" name="TextBox 6">
              <a:extLst>
                <a:ext uri="{FF2B5EF4-FFF2-40B4-BE49-F238E27FC236}">
                  <a16:creationId xmlns:a16="http://schemas.microsoft.com/office/drawing/2014/main" xmlns="" id="{9B50F692-7591-F487-F53B-14B43AF380D7}"/>
                </a:ext>
              </a:extLst>
            </p:cNvPr>
            <p:cNvSpPr txBox="1"/>
            <p:nvPr/>
          </p:nvSpPr>
          <p:spPr>
            <a:xfrm>
              <a:off x="1975682" y="3800018"/>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08</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8">
              <a:extLst>
                <a:ext uri="{FF2B5EF4-FFF2-40B4-BE49-F238E27FC236}">
                  <a16:creationId xmlns:a16="http://schemas.microsoft.com/office/drawing/2014/main" xmlns="" id="{D98FA2BC-3AB9-BBBF-EA5A-E9F34DD4181C}"/>
                </a:ext>
              </a:extLst>
            </p:cNvPr>
            <p:cNvSpPr txBox="1"/>
            <p:nvPr/>
          </p:nvSpPr>
          <p:spPr>
            <a:xfrm>
              <a:off x="1351994" y="4987724"/>
              <a:ext cx="1522280"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الاجتماعي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xmlns="" id="{1BAC3AAC-2C7B-6E8A-AA9C-AA75B40FA307}"/>
              </a:ext>
            </a:extLst>
          </p:cNvPr>
          <p:cNvGrpSpPr/>
          <p:nvPr/>
        </p:nvGrpSpPr>
        <p:grpSpPr>
          <a:xfrm>
            <a:off x="1002890" y="2438689"/>
            <a:ext cx="3267298" cy="4419311"/>
            <a:chOff x="0" y="3800018"/>
            <a:chExt cx="1357308" cy="1835641"/>
          </a:xfrm>
        </p:grpSpPr>
        <p:sp>
          <p:nvSpPr>
            <p:cNvPr id="16" name="Freeform: Shape 15">
              <a:extLst>
                <a:ext uri="{FF2B5EF4-FFF2-40B4-BE49-F238E27FC236}">
                  <a16:creationId xmlns:a16="http://schemas.microsoft.com/office/drawing/2014/main" xmlns="" id="{740A9DE6-4C86-C2E7-6D6A-985C78F25184}"/>
                </a:ext>
              </a:extLst>
            </p:cNvPr>
            <p:cNvSpPr/>
            <p:nvPr/>
          </p:nvSpPr>
          <p:spPr>
            <a:xfrm>
              <a:off x="115996" y="4318871"/>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17" name="TextBox 6">
              <a:extLst>
                <a:ext uri="{FF2B5EF4-FFF2-40B4-BE49-F238E27FC236}">
                  <a16:creationId xmlns:a16="http://schemas.microsoft.com/office/drawing/2014/main" xmlns="" id="{F87069C0-A09E-5851-8B48-9FAD671DDEDC}"/>
                </a:ext>
              </a:extLst>
            </p:cNvPr>
            <p:cNvSpPr txBox="1"/>
            <p:nvPr/>
          </p:nvSpPr>
          <p:spPr>
            <a:xfrm>
              <a:off x="541397" y="3800018"/>
              <a:ext cx="368388" cy="410155"/>
            </a:xfrm>
            <a:prstGeom prst="rect">
              <a:avLst/>
            </a:prstGeom>
            <a:noFill/>
          </p:spPr>
          <p:txBody>
            <a:bodyPr wrap="none" rtlCol="0">
              <a:spAutoFit/>
            </a:bodyPr>
            <a:lstStyle/>
            <a:p>
              <a:pPr algn="just"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09</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18">
              <a:extLst>
                <a:ext uri="{FF2B5EF4-FFF2-40B4-BE49-F238E27FC236}">
                  <a16:creationId xmlns:a16="http://schemas.microsoft.com/office/drawing/2014/main" xmlns="" id="{82CCC835-0F53-FB19-A7EA-9269A5A22D08}"/>
                </a:ext>
              </a:extLst>
            </p:cNvPr>
            <p:cNvSpPr txBox="1"/>
            <p:nvPr/>
          </p:nvSpPr>
          <p:spPr>
            <a:xfrm>
              <a:off x="0" y="4987724"/>
              <a:ext cx="1357308" cy="647935"/>
            </a:xfrm>
            <a:prstGeom prst="rect">
              <a:avLst/>
            </a:prstGeom>
            <a:noFill/>
          </p:spPr>
          <p:txBody>
            <a:bodyPr wrap="square" rtlCol="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 الشخصي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2639312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الطرق التي تُمكّن المنظمة من تحقيق التوازن بين الأنواع المختلفة من التغيير؟</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0915726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وضع خطة مرحلية للتغيير تشمل مختلف الأنواع: على سبيل المثال إدخال تغييرات تكنولوجية وتنظيمية على مراحل</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142292"/>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تخصيص موارد مناسبة لكل نوع من التغيير: فلا يتم إهمال بعض التغييرات على حساب الأخرى</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40411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تشكيل فريق عمل متعدد التخصصات يضم خبراء من مختلف المجالات ذات الصلة بأنواع التغيير</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إجراء تحليل التأثير لكل نوع من التغيير على الآخر قبل البدء بتنفيذه</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5408458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203132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مراقبة تنفيذ التغييرات وتقييمها باستمرار للتأكد من تحقيق التوازن</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42900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الاستماع إلى ملاحظات واقتراحات العاملين ذوي العلاقة بكافة أنواع التغيير لتلافي المشاكل</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525141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المرونة في الخطط لإجراء تعديلات حسب الاحتياجات دون المساس بالأهداف الرئيسية لكل نوع</a:t>
            </a:r>
            <a:endParaRPr lang="en-US" dirty="0"/>
          </a:p>
        </p:txBody>
      </p:sp>
      <p:sp>
        <p:nvSpPr>
          <p:cNvPr id="18"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5940556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العوامل</a:t>
              </a:r>
              <a:r>
                <a:rPr lang="ar-SA" sz="4000" b="1" dirty="0">
                  <a:solidFill>
                    <a:srgbClr val="168489"/>
                  </a:solidFill>
                  <a:latin typeface="Adobe Arabic" panose="02040503050201020203" pitchFamily="18" charset="-78"/>
                  <a:cs typeface="Adobe Arabic" panose="02040503050201020203" pitchFamily="18" charset="-78"/>
                </a:rPr>
                <a:t>(الداخلية)</a:t>
              </a:r>
              <a:r>
                <a:rPr lang="ar-EG" sz="4000" b="1" dirty="0">
                  <a:solidFill>
                    <a:srgbClr val="168489"/>
                  </a:solidFill>
                  <a:latin typeface="Adobe Arabic" panose="02040503050201020203" pitchFamily="18" charset="-78"/>
                  <a:cs typeface="Adobe Arabic" panose="02040503050201020203" pitchFamily="18" charset="-78"/>
                </a:rPr>
                <a:t> المؤثرة على التغيير التنظيمي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9" name="Group 38">
            <a:extLst>
              <a:ext uri="{FF2B5EF4-FFF2-40B4-BE49-F238E27FC236}">
                <a16:creationId xmlns:a16="http://schemas.microsoft.com/office/drawing/2014/main" xmlns="" id="{9128769F-88FF-580A-D798-0F05FEB22A19}"/>
              </a:ext>
            </a:extLst>
          </p:cNvPr>
          <p:cNvGrpSpPr/>
          <p:nvPr/>
        </p:nvGrpSpPr>
        <p:grpSpPr>
          <a:xfrm>
            <a:off x="2682904" y="3143164"/>
            <a:ext cx="2237855" cy="1887879"/>
            <a:chOff x="2682904" y="3143164"/>
            <a:chExt cx="2237855" cy="1887879"/>
          </a:xfrm>
        </p:grpSpPr>
        <p:sp>
          <p:nvSpPr>
            <p:cNvPr id="18" name="Freeform: Shape 17">
              <a:extLst>
                <a:ext uri="{FF2B5EF4-FFF2-40B4-BE49-F238E27FC236}">
                  <a16:creationId xmlns:a16="http://schemas.microsoft.com/office/drawing/2014/main" xmlns="" id="{BA414D6B-9810-447A-AD5A-850984C6BF67}"/>
                </a:ext>
              </a:extLst>
            </p:cNvPr>
            <p:cNvSpPr/>
            <p:nvPr/>
          </p:nvSpPr>
          <p:spPr>
            <a:xfrm>
              <a:off x="2737022" y="3950193"/>
              <a:ext cx="2161985" cy="1080850"/>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4" name="TextBox 18">
              <a:extLst>
                <a:ext uri="{FF2B5EF4-FFF2-40B4-BE49-F238E27FC236}">
                  <a16:creationId xmlns:a16="http://schemas.microsoft.com/office/drawing/2014/main" xmlns="" id="{AE24A5E8-69EA-4E99-9D20-54735BB20A99}"/>
                </a:ext>
              </a:extLst>
            </p:cNvPr>
            <p:cNvSpPr txBox="1">
              <a:spLocks noChangeArrowheads="1"/>
            </p:cNvSpPr>
            <p:nvPr/>
          </p:nvSpPr>
          <p:spPr bwMode="auto">
            <a:xfrm>
              <a:off x="2682904" y="3143164"/>
              <a:ext cx="2237855" cy="546602"/>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الموارد البشرية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27" descr="Confused person with solid fill">
              <a:extLst>
                <a:ext uri="{FF2B5EF4-FFF2-40B4-BE49-F238E27FC236}">
                  <a16:creationId xmlns:a16="http://schemas.microsoft.com/office/drawing/2014/main" xmlns="" id="{AAEAF321-D55E-44EE-9315-67CB2B8E8F8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436542" y="4072536"/>
              <a:ext cx="910125" cy="910005"/>
            </a:xfrm>
            <a:prstGeom prst="rect">
              <a:avLst/>
            </a:prstGeom>
          </p:spPr>
        </p:pic>
      </p:grpSp>
      <p:grpSp>
        <p:nvGrpSpPr>
          <p:cNvPr id="37" name="Group 36">
            <a:extLst>
              <a:ext uri="{FF2B5EF4-FFF2-40B4-BE49-F238E27FC236}">
                <a16:creationId xmlns:a16="http://schemas.microsoft.com/office/drawing/2014/main" xmlns="" id="{C0B6C1AA-A121-EFF9-3C3E-5274DD2610CF}"/>
              </a:ext>
            </a:extLst>
          </p:cNvPr>
          <p:cNvGrpSpPr/>
          <p:nvPr/>
        </p:nvGrpSpPr>
        <p:grpSpPr>
          <a:xfrm>
            <a:off x="7016654" y="2684205"/>
            <a:ext cx="2318719" cy="2353968"/>
            <a:chOff x="7016654" y="2684205"/>
            <a:chExt cx="2318719" cy="2353968"/>
          </a:xfrm>
        </p:grpSpPr>
        <p:sp>
          <p:nvSpPr>
            <p:cNvPr id="33" name="TextBox 18">
              <a:extLst>
                <a:ext uri="{FF2B5EF4-FFF2-40B4-BE49-F238E27FC236}">
                  <a16:creationId xmlns:a16="http://schemas.microsoft.com/office/drawing/2014/main" xmlns="" id="{7FD140AF-D499-4542-A5CA-31BF708FEFDA}"/>
                </a:ext>
              </a:extLst>
            </p:cNvPr>
            <p:cNvSpPr txBox="1">
              <a:spLocks noChangeArrowheads="1"/>
            </p:cNvSpPr>
            <p:nvPr/>
          </p:nvSpPr>
          <p:spPr bwMode="auto">
            <a:xfrm>
              <a:off x="7016654" y="2684205"/>
              <a:ext cx="2318719" cy="1020617"/>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الثقافة التنظيمية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6" name="Group 35">
              <a:extLst>
                <a:ext uri="{FF2B5EF4-FFF2-40B4-BE49-F238E27FC236}">
                  <a16:creationId xmlns:a16="http://schemas.microsoft.com/office/drawing/2014/main" xmlns="" id="{B4F3A610-1527-F538-1FE3-5A34238EEDF7}"/>
                </a:ext>
              </a:extLst>
            </p:cNvPr>
            <p:cNvGrpSpPr/>
            <p:nvPr/>
          </p:nvGrpSpPr>
          <p:grpSpPr>
            <a:xfrm>
              <a:off x="7060990" y="3950193"/>
              <a:ext cx="2161985" cy="1087980"/>
              <a:chOff x="7060990" y="3950193"/>
              <a:chExt cx="2161985" cy="1087980"/>
            </a:xfrm>
          </p:grpSpPr>
          <p:sp>
            <p:nvSpPr>
              <p:cNvPr id="16" name="Freeform: Shape 15">
                <a:extLst>
                  <a:ext uri="{FF2B5EF4-FFF2-40B4-BE49-F238E27FC236}">
                    <a16:creationId xmlns:a16="http://schemas.microsoft.com/office/drawing/2014/main" xmlns="" id="{7E63A23D-9B04-4C81-AB7F-1359F0352D77}"/>
                  </a:ext>
                </a:extLst>
              </p:cNvPr>
              <p:cNvSpPr/>
              <p:nvPr/>
            </p:nvSpPr>
            <p:spPr>
              <a:xfrm>
                <a:off x="7060990" y="3950193"/>
                <a:ext cx="2161985" cy="1080850"/>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pic>
            <p:nvPicPr>
              <p:cNvPr id="12" name="Graphic 21" descr="Group brainstorm with solid fill">
                <a:extLst>
                  <a:ext uri="{FF2B5EF4-FFF2-40B4-BE49-F238E27FC236}">
                    <a16:creationId xmlns:a16="http://schemas.microsoft.com/office/drawing/2014/main" xmlns="" id="{F6605D44-5617-4C10-86E6-B657BC465EFB}"/>
                  </a:ext>
                </a:extLst>
              </p:cNvPr>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570245" y="3956745"/>
                <a:ext cx="1114984" cy="1081428"/>
              </a:xfrm>
              <a:prstGeom prst="rect">
                <a:avLst/>
              </a:prstGeom>
            </p:spPr>
          </p:pic>
        </p:grpSp>
      </p:grpSp>
      <p:grpSp>
        <p:nvGrpSpPr>
          <p:cNvPr id="35" name="Group 34">
            <a:extLst>
              <a:ext uri="{FF2B5EF4-FFF2-40B4-BE49-F238E27FC236}">
                <a16:creationId xmlns:a16="http://schemas.microsoft.com/office/drawing/2014/main" xmlns="" id="{68E29348-2229-8EF1-5DFC-4D464285BDEE}"/>
              </a:ext>
            </a:extLst>
          </p:cNvPr>
          <p:cNvGrpSpPr/>
          <p:nvPr/>
        </p:nvGrpSpPr>
        <p:grpSpPr>
          <a:xfrm>
            <a:off x="9145423" y="2869343"/>
            <a:ext cx="2512188" cy="2277844"/>
            <a:chOff x="9145423" y="2869343"/>
            <a:chExt cx="2512188" cy="2277844"/>
          </a:xfrm>
        </p:grpSpPr>
        <p:sp>
          <p:nvSpPr>
            <p:cNvPr id="17" name="Freeform: Shape 16">
              <a:extLst>
                <a:ext uri="{FF2B5EF4-FFF2-40B4-BE49-F238E27FC236}">
                  <a16:creationId xmlns:a16="http://schemas.microsoft.com/office/drawing/2014/main" xmlns="" id="{D2529817-6080-42ED-B30B-267118F5A282}"/>
                </a:ext>
              </a:extLst>
            </p:cNvPr>
            <p:cNvSpPr/>
            <p:nvPr/>
          </p:nvSpPr>
          <p:spPr>
            <a:xfrm>
              <a:off x="9222976" y="2869343"/>
              <a:ext cx="2161985" cy="1080850"/>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0" name="TextBox 18">
              <a:extLst>
                <a:ext uri="{FF2B5EF4-FFF2-40B4-BE49-F238E27FC236}">
                  <a16:creationId xmlns:a16="http://schemas.microsoft.com/office/drawing/2014/main" xmlns="" id="{381D00F2-A657-4B1C-AB8B-489DEFB384C4}"/>
                </a:ext>
              </a:extLst>
            </p:cNvPr>
            <p:cNvSpPr txBox="1">
              <a:spLocks noChangeArrowheads="1"/>
            </p:cNvSpPr>
            <p:nvPr/>
          </p:nvSpPr>
          <p:spPr bwMode="auto">
            <a:xfrm>
              <a:off x="9145423" y="3873239"/>
              <a:ext cx="2512188" cy="1273948"/>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الاستراتيجية والأهداف التنظيمية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 descr="Bullseye with solid fill">
              <a:extLst>
                <a:ext uri="{FF2B5EF4-FFF2-40B4-BE49-F238E27FC236}">
                  <a16:creationId xmlns:a16="http://schemas.microsoft.com/office/drawing/2014/main" xmlns="" id="{94A92BB2-6C8E-4739-9E16-75E97089B6F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9797498" y="2959197"/>
              <a:ext cx="940132" cy="940008"/>
            </a:xfrm>
            <a:prstGeom prst="rect">
              <a:avLst/>
            </a:prstGeom>
          </p:spPr>
        </p:pic>
      </p:grpSp>
      <p:grpSp>
        <p:nvGrpSpPr>
          <p:cNvPr id="38" name="Group 37">
            <a:extLst>
              <a:ext uri="{FF2B5EF4-FFF2-40B4-BE49-F238E27FC236}">
                <a16:creationId xmlns:a16="http://schemas.microsoft.com/office/drawing/2014/main" xmlns="" id="{0FB78E5D-B733-2B74-1411-2B480A719355}"/>
              </a:ext>
            </a:extLst>
          </p:cNvPr>
          <p:cNvGrpSpPr/>
          <p:nvPr/>
        </p:nvGrpSpPr>
        <p:grpSpPr>
          <a:xfrm>
            <a:off x="4899007" y="2869343"/>
            <a:ext cx="2161985" cy="2013851"/>
            <a:chOff x="4899007" y="2869343"/>
            <a:chExt cx="2161985" cy="2013851"/>
          </a:xfrm>
        </p:grpSpPr>
        <p:sp>
          <p:nvSpPr>
            <p:cNvPr id="19" name="Freeform: Shape 18">
              <a:extLst>
                <a:ext uri="{FF2B5EF4-FFF2-40B4-BE49-F238E27FC236}">
                  <a16:creationId xmlns:a16="http://schemas.microsoft.com/office/drawing/2014/main" xmlns="" id="{3808AF18-6DD5-4A86-A507-599DCFF8A480}"/>
                </a:ext>
              </a:extLst>
            </p:cNvPr>
            <p:cNvSpPr/>
            <p:nvPr/>
          </p:nvSpPr>
          <p:spPr>
            <a:xfrm>
              <a:off x="4899007" y="2869343"/>
              <a:ext cx="2161985" cy="1080850"/>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1" name="TextBox 18">
              <a:extLst>
                <a:ext uri="{FF2B5EF4-FFF2-40B4-BE49-F238E27FC236}">
                  <a16:creationId xmlns:a16="http://schemas.microsoft.com/office/drawing/2014/main" xmlns="" id="{1F6CBC46-374A-4C66-98A5-7C46362FF6C7}"/>
                </a:ext>
              </a:extLst>
            </p:cNvPr>
            <p:cNvSpPr txBox="1">
              <a:spLocks noChangeArrowheads="1"/>
            </p:cNvSpPr>
            <p:nvPr/>
          </p:nvSpPr>
          <p:spPr bwMode="auto">
            <a:xfrm>
              <a:off x="4920759" y="4079861"/>
              <a:ext cx="2118477" cy="803333"/>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الهيكل التنظيمي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2" descr="Books with solid fill">
              <a:extLst>
                <a:ext uri="{FF2B5EF4-FFF2-40B4-BE49-F238E27FC236}">
                  <a16:creationId xmlns:a16="http://schemas.microsoft.com/office/drawing/2014/main" xmlns="" id="{99DE65C5-1AD0-4010-8DDC-481A6E5FECF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5463041" y="2914982"/>
              <a:ext cx="1051744" cy="1051605"/>
            </a:xfrm>
            <a:prstGeom prst="rect">
              <a:avLst/>
            </a:prstGeom>
          </p:spPr>
        </p:pic>
      </p:grpSp>
      <p:grpSp>
        <p:nvGrpSpPr>
          <p:cNvPr id="40" name="Group 39">
            <a:extLst>
              <a:ext uri="{FF2B5EF4-FFF2-40B4-BE49-F238E27FC236}">
                <a16:creationId xmlns:a16="http://schemas.microsoft.com/office/drawing/2014/main" xmlns="" id="{17D7FB43-4538-5F04-3E69-4C49F8C8EDE1}"/>
              </a:ext>
            </a:extLst>
          </p:cNvPr>
          <p:cNvGrpSpPr/>
          <p:nvPr/>
        </p:nvGrpSpPr>
        <p:grpSpPr>
          <a:xfrm>
            <a:off x="534387" y="2869343"/>
            <a:ext cx="2202635" cy="2013444"/>
            <a:chOff x="534387" y="2869343"/>
            <a:chExt cx="2202635" cy="2013444"/>
          </a:xfrm>
        </p:grpSpPr>
        <p:sp>
          <p:nvSpPr>
            <p:cNvPr id="22" name="Freeform: Shape 21">
              <a:extLst>
                <a:ext uri="{FF2B5EF4-FFF2-40B4-BE49-F238E27FC236}">
                  <a16:creationId xmlns:a16="http://schemas.microsoft.com/office/drawing/2014/main" xmlns="" id="{766B57EF-9A45-4B87-B124-A876811FACF7}"/>
                </a:ext>
              </a:extLst>
            </p:cNvPr>
            <p:cNvSpPr/>
            <p:nvPr/>
          </p:nvSpPr>
          <p:spPr>
            <a:xfrm>
              <a:off x="575037" y="2869343"/>
              <a:ext cx="2161985" cy="1080850"/>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2" name="TextBox 18">
              <a:extLst>
                <a:ext uri="{FF2B5EF4-FFF2-40B4-BE49-F238E27FC236}">
                  <a16:creationId xmlns:a16="http://schemas.microsoft.com/office/drawing/2014/main" xmlns="" id="{58C97DDB-2B6E-4D62-8251-762C81D709B8}"/>
                </a:ext>
              </a:extLst>
            </p:cNvPr>
            <p:cNvSpPr txBox="1">
              <a:spLocks noChangeArrowheads="1"/>
            </p:cNvSpPr>
            <p:nvPr/>
          </p:nvSpPr>
          <p:spPr bwMode="auto">
            <a:xfrm>
              <a:off x="534387" y="3856116"/>
              <a:ext cx="2145585" cy="1026671"/>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التكنولوجيا</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8" descr="Internet with solid fill">
              <a:extLst>
                <a:ext uri="{FF2B5EF4-FFF2-40B4-BE49-F238E27FC236}">
                  <a16:creationId xmlns:a16="http://schemas.microsoft.com/office/drawing/2014/main" xmlns="" id="{11908773-DC46-4178-957E-42F6F75A8BAE}"/>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1060749" y="2878061"/>
              <a:ext cx="1256202" cy="1256036"/>
            </a:xfrm>
            <a:prstGeom prst="rect">
              <a:avLst/>
            </a:prstGeom>
          </p:spPr>
        </p:pic>
      </p:grpSp>
      <p:sp>
        <p:nvSpPr>
          <p:cNvPr id="41"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1732315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العوامل</a:t>
              </a:r>
              <a:r>
                <a:rPr lang="ar-SA" sz="4000" b="1" dirty="0">
                  <a:solidFill>
                    <a:srgbClr val="168489"/>
                  </a:solidFill>
                  <a:latin typeface="Adobe Arabic" panose="02040503050201020203" pitchFamily="18" charset="-78"/>
                  <a:cs typeface="Adobe Arabic" panose="02040503050201020203" pitchFamily="18" charset="-78"/>
                </a:rPr>
                <a:t>(الخارجية)</a:t>
              </a:r>
              <a:r>
                <a:rPr lang="ar-EG" sz="4000" b="1" dirty="0">
                  <a:solidFill>
                    <a:srgbClr val="168489"/>
                  </a:solidFill>
                  <a:latin typeface="Adobe Arabic" panose="02040503050201020203" pitchFamily="18" charset="-78"/>
                  <a:cs typeface="Adobe Arabic" panose="02040503050201020203" pitchFamily="18" charset="-78"/>
                </a:rPr>
                <a:t> المؤثرة على التغيير التنظيمي</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2" name="Group 61">
            <a:extLst>
              <a:ext uri="{FF2B5EF4-FFF2-40B4-BE49-F238E27FC236}">
                <a16:creationId xmlns:a16="http://schemas.microsoft.com/office/drawing/2014/main" xmlns="" id="{99FB8C7D-508E-E040-2A69-2DA76CD6E490}"/>
              </a:ext>
            </a:extLst>
          </p:cNvPr>
          <p:cNvGrpSpPr/>
          <p:nvPr/>
        </p:nvGrpSpPr>
        <p:grpSpPr>
          <a:xfrm>
            <a:off x="9339959" y="2851487"/>
            <a:ext cx="2333135" cy="2192456"/>
            <a:chOff x="9339959" y="2851487"/>
            <a:chExt cx="2333135" cy="2192456"/>
          </a:xfrm>
        </p:grpSpPr>
        <p:grpSp>
          <p:nvGrpSpPr>
            <p:cNvPr id="43" name="Group 42">
              <a:extLst>
                <a:ext uri="{FF2B5EF4-FFF2-40B4-BE49-F238E27FC236}">
                  <a16:creationId xmlns:a16="http://schemas.microsoft.com/office/drawing/2014/main" xmlns="" id="{84C451A7-7B22-F6A7-CDC5-E4EA5D785459}"/>
                </a:ext>
              </a:extLst>
            </p:cNvPr>
            <p:cNvGrpSpPr/>
            <p:nvPr/>
          </p:nvGrpSpPr>
          <p:grpSpPr>
            <a:xfrm>
              <a:off x="9339959" y="2851487"/>
              <a:ext cx="2333135" cy="2192456"/>
              <a:chOff x="4827974" y="18916"/>
              <a:chExt cx="1468623" cy="1380694"/>
            </a:xfrm>
          </p:grpSpPr>
          <p:sp>
            <p:nvSpPr>
              <p:cNvPr id="56" name="Rectangle: Diagonal Corners Rounded 55">
                <a:extLst>
                  <a:ext uri="{FF2B5EF4-FFF2-40B4-BE49-F238E27FC236}">
                    <a16:creationId xmlns:a16="http://schemas.microsoft.com/office/drawing/2014/main" xmlns="" id="{AAF56943-619F-1CE7-B7CF-3D7CC56DE651}"/>
                  </a:ext>
                </a:extLst>
              </p:cNvPr>
              <p:cNvSpPr/>
              <p:nvPr/>
            </p:nvSpPr>
            <p:spPr>
              <a:xfrm flipV="1">
                <a:off x="4863406" y="86024"/>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7" name="Rectangle: Diagonal Corners Rounded 56">
                <a:extLst>
                  <a:ext uri="{FF2B5EF4-FFF2-40B4-BE49-F238E27FC236}">
                    <a16:creationId xmlns:a16="http://schemas.microsoft.com/office/drawing/2014/main" xmlns="" id="{EA979683-2FF7-6806-5BFB-64CA80F5219E}"/>
                  </a:ext>
                </a:extLst>
              </p:cNvPr>
              <p:cNvSpPr/>
              <p:nvPr/>
            </p:nvSpPr>
            <p:spPr>
              <a:xfrm flipV="1">
                <a:off x="4923196" y="18916"/>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8" name="TextBox 61">
                <a:extLst>
                  <a:ext uri="{FF2B5EF4-FFF2-40B4-BE49-F238E27FC236}">
                    <a16:creationId xmlns:a16="http://schemas.microsoft.com/office/drawing/2014/main" xmlns="" id="{C0D85A2E-2305-EA6C-A8A1-336B29A828BE}"/>
                  </a:ext>
                </a:extLst>
              </p:cNvPr>
              <p:cNvSpPr txBox="1"/>
              <p:nvPr/>
            </p:nvSpPr>
            <p:spPr>
              <a:xfrm>
                <a:off x="4827974" y="756730"/>
                <a:ext cx="1468623" cy="434525"/>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البيئة التنافسية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رسم 18" descr="الاجتماع">
              <a:extLst>
                <a:ext uri="{FF2B5EF4-FFF2-40B4-BE49-F238E27FC236}">
                  <a16:creationId xmlns:a16="http://schemas.microsoft.com/office/drawing/2014/main" xmlns="" id="{4524E8CA-EEF2-5768-D1A7-994DD5565BD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018942" y="2941912"/>
              <a:ext cx="982919" cy="982475"/>
            </a:xfrm>
            <a:prstGeom prst="rect">
              <a:avLst/>
            </a:prstGeom>
          </p:spPr>
        </p:pic>
      </p:grpSp>
      <p:grpSp>
        <p:nvGrpSpPr>
          <p:cNvPr id="66" name="Group 65">
            <a:extLst>
              <a:ext uri="{FF2B5EF4-FFF2-40B4-BE49-F238E27FC236}">
                <a16:creationId xmlns:a16="http://schemas.microsoft.com/office/drawing/2014/main" xmlns="" id="{DCA17057-7C36-48F9-61B1-566924EBDF89}"/>
              </a:ext>
            </a:extLst>
          </p:cNvPr>
          <p:cNvGrpSpPr/>
          <p:nvPr/>
        </p:nvGrpSpPr>
        <p:grpSpPr>
          <a:xfrm>
            <a:off x="518906" y="2851487"/>
            <a:ext cx="2515285" cy="2192456"/>
            <a:chOff x="518906" y="2851487"/>
            <a:chExt cx="2515285" cy="2192456"/>
          </a:xfrm>
        </p:grpSpPr>
        <p:grpSp>
          <p:nvGrpSpPr>
            <p:cNvPr id="42" name="Group 41">
              <a:extLst>
                <a:ext uri="{FF2B5EF4-FFF2-40B4-BE49-F238E27FC236}">
                  <a16:creationId xmlns:a16="http://schemas.microsoft.com/office/drawing/2014/main" xmlns="" id="{3A10367D-0937-B137-73C2-D809CB133352}"/>
                </a:ext>
              </a:extLst>
            </p:cNvPr>
            <p:cNvGrpSpPr/>
            <p:nvPr/>
          </p:nvGrpSpPr>
          <p:grpSpPr>
            <a:xfrm>
              <a:off x="518906" y="2851487"/>
              <a:ext cx="2515285" cy="2192456"/>
              <a:chOff x="0" y="18916"/>
              <a:chExt cx="1583280" cy="1380694"/>
            </a:xfrm>
          </p:grpSpPr>
          <p:sp>
            <p:nvSpPr>
              <p:cNvPr id="59" name="Rectangle: Diagonal Corners Rounded 58">
                <a:extLst>
                  <a:ext uri="{FF2B5EF4-FFF2-40B4-BE49-F238E27FC236}">
                    <a16:creationId xmlns:a16="http://schemas.microsoft.com/office/drawing/2014/main" xmlns="" id="{A6FA4D6C-C9FC-DAEC-C8EA-504D6CDDE668}"/>
                  </a:ext>
                </a:extLst>
              </p:cNvPr>
              <p:cNvSpPr/>
              <p:nvPr/>
            </p:nvSpPr>
            <p:spPr>
              <a:xfrm flipV="1">
                <a:off x="128001" y="86024"/>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0" name="Rectangle: Diagonal Corners Rounded 59">
                <a:extLst>
                  <a:ext uri="{FF2B5EF4-FFF2-40B4-BE49-F238E27FC236}">
                    <a16:creationId xmlns:a16="http://schemas.microsoft.com/office/drawing/2014/main" xmlns="" id="{D7B124CE-7716-CA0D-5522-4D6917CA4B90}"/>
                  </a:ext>
                </a:extLst>
              </p:cNvPr>
              <p:cNvSpPr/>
              <p:nvPr/>
            </p:nvSpPr>
            <p:spPr>
              <a:xfrm flipV="1">
                <a:off x="187791" y="18916"/>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1" name="TextBox 64">
                <a:extLst>
                  <a:ext uri="{FF2B5EF4-FFF2-40B4-BE49-F238E27FC236}">
                    <a16:creationId xmlns:a16="http://schemas.microsoft.com/office/drawing/2014/main" xmlns="" id="{CA1CADD0-BC6F-AC8E-4078-83819CE46911}"/>
                  </a:ext>
                </a:extLst>
              </p:cNvPr>
              <p:cNvSpPr txBox="1"/>
              <p:nvPr/>
            </p:nvSpPr>
            <p:spPr>
              <a:xfrm>
                <a:off x="0" y="592048"/>
                <a:ext cx="1583280" cy="763888"/>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الاتجاهات الاجتماعية والثقافية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8" name="رسم 15" descr="قائمة اختيار">
              <a:extLst>
                <a:ext uri="{FF2B5EF4-FFF2-40B4-BE49-F238E27FC236}">
                  <a16:creationId xmlns:a16="http://schemas.microsoft.com/office/drawing/2014/main" xmlns="" id="{FF15828F-E269-3573-0193-BDC2B20ED4A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374422" y="2927062"/>
              <a:ext cx="1012629" cy="1012171"/>
            </a:xfrm>
            <a:prstGeom prst="rect">
              <a:avLst/>
            </a:prstGeom>
          </p:spPr>
        </p:pic>
      </p:grpSp>
      <p:grpSp>
        <p:nvGrpSpPr>
          <p:cNvPr id="63" name="Group 62">
            <a:extLst>
              <a:ext uri="{FF2B5EF4-FFF2-40B4-BE49-F238E27FC236}">
                <a16:creationId xmlns:a16="http://schemas.microsoft.com/office/drawing/2014/main" xmlns="" id="{66D9B7F6-D669-D938-E986-F6F0DAE2DA69}"/>
              </a:ext>
            </a:extLst>
          </p:cNvPr>
          <p:cNvGrpSpPr/>
          <p:nvPr/>
        </p:nvGrpSpPr>
        <p:grpSpPr>
          <a:xfrm>
            <a:off x="7243949" y="2816942"/>
            <a:ext cx="2125864" cy="2227006"/>
            <a:chOff x="7243949" y="2816942"/>
            <a:chExt cx="2125864" cy="2227006"/>
          </a:xfrm>
        </p:grpSpPr>
        <p:grpSp>
          <p:nvGrpSpPr>
            <p:cNvPr id="44" name="Group 43">
              <a:extLst>
                <a:ext uri="{FF2B5EF4-FFF2-40B4-BE49-F238E27FC236}">
                  <a16:creationId xmlns:a16="http://schemas.microsoft.com/office/drawing/2014/main" xmlns="" id="{51E662BB-F035-0117-3D09-28EB4850ACFF}"/>
                </a:ext>
              </a:extLst>
            </p:cNvPr>
            <p:cNvGrpSpPr/>
            <p:nvPr/>
          </p:nvGrpSpPr>
          <p:grpSpPr>
            <a:xfrm>
              <a:off x="7243949" y="2851491"/>
              <a:ext cx="2125864" cy="2192457"/>
              <a:chOff x="3689238" y="18918"/>
              <a:chExt cx="1338154" cy="1380694"/>
            </a:xfrm>
          </p:grpSpPr>
          <p:sp>
            <p:nvSpPr>
              <p:cNvPr id="53" name="Rectangle: Diagonal Corners Rounded 52">
                <a:extLst>
                  <a:ext uri="{FF2B5EF4-FFF2-40B4-BE49-F238E27FC236}">
                    <a16:creationId xmlns:a16="http://schemas.microsoft.com/office/drawing/2014/main" xmlns="" id="{BC759477-D996-ED4B-452C-4D42F7AC4223}"/>
                  </a:ext>
                </a:extLst>
              </p:cNvPr>
              <p:cNvSpPr/>
              <p:nvPr/>
            </p:nvSpPr>
            <p:spPr>
              <a:xfrm flipV="1">
                <a:off x="3689238" y="86026"/>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4" name="Rectangle: Diagonal Corners Rounded 53">
                <a:extLst>
                  <a:ext uri="{FF2B5EF4-FFF2-40B4-BE49-F238E27FC236}">
                    <a16:creationId xmlns:a16="http://schemas.microsoft.com/office/drawing/2014/main" xmlns="" id="{68D36E29-E9FE-98A4-5C66-B7B74E0191F7}"/>
                  </a:ext>
                </a:extLst>
              </p:cNvPr>
              <p:cNvSpPr/>
              <p:nvPr/>
            </p:nvSpPr>
            <p:spPr>
              <a:xfrm flipV="1">
                <a:off x="3749028" y="18918"/>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5" name="TextBox 57">
                <a:extLst>
                  <a:ext uri="{FF2B5EF4-FFF2-40B4-BE49-F238E27FC236}">
                    <a16:creationId xmlns:a16="http://schemas.microsoft.com/office/drawing/2014/main" xmlns="" id="{C0C65A7F-011F-B91A-0B0A-C32320015C11}"/>
                  </a:ext>
                </a:extLst>
              </p:cNvPr>
              <p:cNvSpPr txBox="1"/>
              <p:nvPr/>
            </p:nvSpPr>
            <p:spPr>
              <a:xfrm>
                <a:off x="3739906" y="592047"/>
                <a:ext cx="1217240" cy="763888"/>
              </a:xfrm>
              <a:prstGeom prst="rect">
                <a:avLst/>
              </a:prstGeom>
              <a:noFill/>
            </p:spPr>
            <p:txBody>
              <a:bodyPr wrap="square" rtlCol="0">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التطورات التكنولوجية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9" name="Graphic 28" descr="Internet with solid fill">
              <a:extLst>
                <a:ext uri="{FF2B5EF4-FFF2-40B4-BE49-F238E27FC236}">
                  <a16:creationId xmlns:a16="http://schemas.microsoft.com/office/drawing/2014/main" xmlns="" id="{11908773-DC46-4178-957E-42F6F75A8B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697584" y="2816942"/>
              <a:ext cx="1171639" cy="1171109"/>
            </a:xfrm>
            <a:prstGeom prst="rect">
              <a:avLst/>
            </a:prstGeom>
          </p:spPr>
        </p:pic>
      </p:grpSp>
      <p:grpSp>
        <p:nvGrpSpPr>
          <p:cNvPr id="65" name="Group 64">
            <a:extLst>
              <a:ext uri="{FF2B5EF4-FFF2-40B4-BE49-F238E27FC236}">
                <a16:creationId xmlns:a16="http://schemas.microsoft.com/office/drawing/2014/main" xmlns="" id="{C5FF2414-1687-7BDA-B11F-7529C72F7BD5}"/>
              </a:ext>
            </a:extLst>
          </p:cNvPr>
          <p:cNvGrpSpPr/>
          <p:nvPr/>
        </p:nvGrpSpPr>
        <p:grpSpPr>
          <a:xfrm>
            <a:off x="2908839" y="2851491"/>
            <a:ext cx="2212262" cy="2192457"/>
            <a:chOff x="2908839" y="2851491"/>
            <a:chExt cx="2212262" cy="2192457"/>
          </a:xfrm>
        </p:grpSpPr>
        <p:grpSp>
          <p:nvGrpSpPr>
            <p:cNvPr id="46" name="Group 45">
              <a:extLst>
                <a:ext uri="{FF2B5EF4-FFF2-40B4-BE49-F238E27FC236}">
                  <a16:creationId xmlns:a16="http://schemas.microsoft.com/office/drawing/2014/main" xmlns="" id="{C0286AF7-012B-2766-2A24-7DB2B88507A2}"/>
                </a:ext>
              </a:extLst>
            </p:cNvPr>
            <p:cNvGrpSpPr/>
            <p:nvPr/>
          </p:nvGrpSpPr>
          <p:grpSpPr>
            <a:xfrm>
              <a:off x="2908839" y="2851491"/>
              <a:ext cx="2212262" cy="2192457"/>
              <a:chOff x="1308072" y="18918"/>
              <a:chExt cx="1392538" cy="1380694"/>
            </a:xfrm>
          </p:grpSpPr>
          <p:sp>
            <p:nvSpPr>
              <p:cNvPr id="47" name="Rectangle: Diagonal Corners Rounded 46">
                <a:extLst>
                  <a:ext uri="{FF2B5EF4-FFF2-40B4-BE49-F238E27FC236}">
                    <a16:creationId xmlns:a16="http://schemas.microsoft.com/office/drawing/2014/main" xmlns="" id="{90290A3A-126B-F16B-460C-5859A5D7E896}"/>
                  </a:ext>
                </a:extLst>
              </p:cNvPr>
              <p:cNvSpPr/>
              <p:nvPr/>
            </p:nvSpPr>
            <p:spPr>
              <a:xfrm flipV="1">
                <a:off x="1308072" y="86026"/>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8" name="Rectangle: Diagonal Corners Rounded 47">
                <a:extLst>
                  <a:ext uri="{FF2B5EF4-FFF2-40B4-BE49-F238E27FC236}">
                    <a16:creationId xmlns:a16="http://schemas.microsoft.com/office/drawing/2014/main" xmlns="" id="{E0E93A23-5211-2264-BC3F-4E395D98E56F}"/>
                  </a:ext>
                </a:extLst>
              </p:cNvPr>
              <p:cNvSpPr/>
              <p:nvPr/>
            </p:nvSpPr>
            <p:spPr>
              <a:xfrm flipV="1">
                <a:off x="1367862" y="18918"/>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9" name="TextBox 51">
                <a:extLst>
                  <a:ext uri="{FF2B5EF4-FFF2-40B4-BE49-F238E27FC236}">
                    <a16:creationId xmlns:a16="http://schemas.microsoft.com/office/drawing/2014/main" xmlns="" id="{972892FE-58DC-4A88-C961-24CF7FCF09C4}"/>
                  </a:ext>
                </a:extLst>
              </p:cNvPr>
              <p:cNvSpPr txBox="1"/>
              <p:nvPr/>
            </p:nvSpPr>
            <p:spPr>
              <a:xfrm>
                <a:off x="1308668" y="756729"/>
                <a:ext cx="1391942" cy="599206"/>
              </a:xfrm>
              <a:prstGeom prst="rect">
                <a:avLst/>
              </a:prstGeom>
            </p:spPr>
            <p:txBody>
              <a:bodyPr wrap="square" rtlCol="0">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التشريعات والقوانين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16" descr="Document with solid fill">
              <a:extLst>
                <a:ext uri="{FF2B5EF4-FFF2-40B4-BE49-F238E27FC236}">
                  <a16:creationId xmlns:a16="http://schemas.microsoft.com/office/drawing/2014/main" xmlns="" id="{1BE1EA9B-2487-4051-BCA6-533B15B9A17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623313" y="2897275"/>
              <a:ext cx="989310" cy="988863"/>
            </a:xfrm>
            <a:prstGeom prst="rect">
              <a:avLst/>
            </a:prstGeom>
          </p:spPr>
        </p:pic>
      </p:grpSp>
      <p:grpSp>
        <p:nvGrpSpPr>
          <p:cNvPr id="64" name="Group 63">
            <a:extLst>
              <a:ext uri="{FF2B5EF4-FFF2-40B4-BE49-F238E27FC236}">
                <a16:creationId xmlns:a16="http://schemas.microsoft.com/office/drawing/2014/main" xmlns="" id="{20E9A8DE-9525-7932-C5D9-7513400B876E}"/>
              </a:ext>
            </a:extLst>
          </p:cNvPr>
          <p:cNvGrpSpPr/>
          <p:nvPr/>
        </p:nvGrpSpPr>
        <p:grpSpPr>
          <a:xfrm>
            <a:off x="4973670" y="2851487"/>
            <a:ext cx="2429431" cy="2192456"/>
            <a:chOff x="4973670" y="2851487"/>
            <a:chExt cx="2429431" cy="2192456"/>
          </a:xfrm>
        </p:grpSpPr>
        <p:grpSp>
          <p:nvGrpSpPr>
            <p:cNvPr id="45" name="Group 44">
              <a:extLst>
                <a:ext uri="{FF2B5EF4-FFF2-40B4-BE49-F238E27FC236}">
                  <a16:creationId xmlns:a16="http://schemas.microsoft.com/office/drawing/2014/main" xmlns="" id="{ECEE97BB-AD1F-E27A-6F73-A3C5961738D4}"/>
                </a:ext>
              </a:extLst>
            </p:cNvPr>
            <p:cNvGrpSpPr/>
            <p:nvPr/>
          </p:nvGrpSpPr>
          <p:grpSpPr>
            <a:xfrm>
              <a:off x="4973670" y="2851487"/>
              <a:ext cx="2429431" cy="2192456"/>
              <a:chOff x="2438201" y="18916"/>
              <a:chExt cx="1529234" cy="1380694"/>
            </a:xfrm>
          </p:grpSpPr>
          <p:sp>
            <p:nvSpPr>
              <p:cNvPr id="50" name="Rectangle: Diagonal Corners Rounded 49">
                <a:extLst>
                  <a:ext uri="{FF2B5EF4-FFF2-40B4-BE49-F238E27FC236}">
                    <a16:creationId xmlns:a16="http://schemas.microsoft.com/office/drawing/2014/main" xmlns="" id="{E5F477FC-9BD2-C8D5-F553-774C36910FCC}"/>
                  </a:ext>
                </a:extLst>
              </p:cNvPr>
              <p:cNvSpPr/>
              <p:nvPr/>
            </p:nvSpPr>
            <p:spPr>
              <a:xfrm flipV="1">
                <a:off x="2506518" y="86024"/>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1" name="Rectangle: Diagonal Corners Rounded 50">
                <a:extLst>
                  <a:ext uri="{FF2B5EF4-FFF2-40B4-BE49-F238E27FC236}">
                    <a16:creationId xmlns:a16="http://schemas.microsoft.com/office/drawing/2014/main" xmlns="" id="{7790B717-B821-FEE4-C2EC-455015B0D846}"/>
                  </a:ext>
                </a:extLst>
              </p:cNvPr>
              <p:cNvSpPr/>
              <p:nvPr/>
            </p:nvSpPr>
            <p:spPr>
              <a:xfrm flipV="1">
                <a:off x="2566308" y="18916"/>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2" name="TextBox 54">
                <a:extLst>
                  <a:ext uri="{FF2B5EF4-FFF2-40B4-BE49-F238E27FC236}">
                    <a16:creationId xmlns:a16="http://schemas.microsoft.com/office/drawing/2014/main" xmlns="" id="{11730CE0-9975-DD7B-2D7C-C21441127826}"/>
                  </a:ext>
                </a:extLst>
              </p:cNvPr>
              <p:cNvSpPr txBox="1"/>
              <p:nvPr/>
            </p:nvSpPr>
            <p:spPr>
              <a:xfrm>
                <a:off x="2438201" y="592048"/>
                <a:ext cx="1529234" cy="763888"/>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العوامل الاقتصادية والسياسية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1" name="Graphic 19" descr="List with solid fill">
              <a:extLst>
                <a:ext uri="{FF2B5EF4-FFF2-40B4-BE49-F238E27FC236}">
                  <a16:creationId xmlns:a16="http://schemas.microsoft.com/office/drawing/2014/main" xmlns="" id="{A3433BDC-67A2-4052-9498-33FB33A2F82D}"/>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694064" y="2977994"/>
              <a:ext cx="951671" cy="940776"/>
            </a:xfrm>
            <a:prstGeom prst="rect">
              <a:avLst/>
            </a:prstGeom>
          </p:spPr>
        </p:pic>
      </p:grpSp>
      <p:sp>
        <p:nvSpPr>
          <p:cNvPr id="6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7092516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anim calcmode="lin" valueType="num">
                                      <p:cBhvr>
                                        <p:cTn id="15" dur="1000" fill="hold"/>
                                        <p:tgtEl>
                                          <p:spTgt spid="63"/>
                                        </p:tgtEl>
                                        <p:attrNameLst>
                                          <p:attrName>ppt_x</p:attrName>
                                        </p:attrNameLst>
                                      </p:cBhvr>
                                      <p:tavLst>
                                        <p:tav tm="0">
                                          <p:val>
                                            <p:strVal val="#ppt_x"/>
                                          </p:val>
                                        </p:tav>
                                        <p:tav tm="100000">
                                          <p:val>
                                            <p:strVal val="#ppt_x"/>
                                          </p:val>
                                        </p:tav>
                                      </p:tavLst>
                                    </p:anim>
                                    <p:anim calcmode="lin" valueType="num">
                                      <p:cBhvr>
                                        <p:cTn id="1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1000"/>
                                        <p:tgtEl>
                                          <p:spTgt spid="64"/>
                                        </p:tgtEl>
                                      </p:cBhvr>
                                    </p:animEffect>
                                    <p:anim calcmode="lin" valueType="num">
                                      <p:cBhvr>
                                        <p:cTn id="22" dur="1000" fill="hold"/>
                                        <p:tgtEl>
                                          <p:spTgt spid="64"/>
                                        </p:tgtEl>
                                        <p:attrNameLst>
                                          <p:attrName>ppt_x</p:attrName>
                                        </p:attrNameLst>
                                      </p:cBhvr>
                                      <p:tavLst>
                                        <p:tav tm="0">
                                          <p:val>
                                            <p:strVal val="#ppt_x"/>
                                          </p:val>
                                        </p:tav>
                                        <p:tav tm="100000">
                                          <p:val>
                                            <p:strVal val="#ppt_x"/>
                                          </p:val>
                                        </p:tav>
                                      </p:tavLst>
                                    </p:anim>
                                    <p:anim calcmode="lin" valueType="num">
                                      <p:cBhvr>
                                        <p:cTn id="2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1000"/>
                                        <p:tgtEl>
                                          <p:spTgt spid="65"/>
                                        </p:tgtEl>
                                      </p:cBhvr>
                                    </p:animEffect>
                                    <p:anim calcmode="lin" valueType="num">
                                      <p:cBhvr>
                                        <p:cTn id="29" dur="1000" fill="hold"/>
                                        <p:tgtEl>
                                          <p:spTgt spid="65"/>
                                        </p:tgtEl>
                                        <p:attrNameLst>
                                          <p:attrName>ppt_x</p:attrName>
                                        </p:attrNameLst>
                                      </p:cBhvr>
                                      <p:tavLst>
                                        <p:tav tm="0">
                                          <p:val>
                                            <p:strVal val="#ppt_x"/>
                                          </p:val>
                                        </p:tav>
                                        <p:tav tm="100000">
                                          <p:val>
                                            <p:strVal val="#ppt_x"/>
                                          </p:val>
                                        </p:tav>
                                      </p:tavLst>
                                    </p:anim>
                                    <p:anim calcmode="lin" valueType="num">
                                      <p:cBhvr>
                                        <p:cTn id="3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تأثير التغيير على الصحة النفسية للموظفين</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8" name="Group 67">
            <a:extLst>
              <a:ext uri="{FF2B5EF4-FFF2-40B4-BE49-F238E27FC236}">
                <a16:creationId xmlns:a16="http://schemas.microsoft.com/office/drawing/2014/main" xmlns="" id="{830B6F5F-F750-5552-69C1-B7F32FC518DA}"/>
              </a:ext>
            </a:extLst>
          </p:cNvPr>
          <p:cNvGrpSpPr/>
          <p:nvPr/>
        </p:nvGrpSpPr>
        <p:grpSpPr>
          <a:xfrm>
            <a:off x="714687" y="2764107"/>
            <a:ext cx="2604405" cy="2604326"/>
            <a:chOff x="0" y="0"/>
            <a:chExt cx="1722784" cy="1722784"/>
          </a:xfrm>
        </p:grpSpPr>
        <p:sp>
          <p:nvSpPr>
            <p:cNvPr id="85" name="Oval 84">
              <a:extLst>
                <a:ext uri="{FF2B5EF4-FFF2-40B4-BE49-F238E27FC236}">
                  <a16:creationId xmlns:a16="http://schemas.microsoft.com/office/drawing/2014/main" xmlns="" id="{9BC5E430-50EE-3330-0525-AB8AEDDC5BC0}"/>
                </a:ext>
              </a:extLst>
            </p:cNvPr>
            <p:cNvSpPr/>
            <p:nvPr/>
          </p:nvSpPr>
          <p:spPr>
            <a:xfrm>
              <a:off x="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6" name="Oval 85">
              <a:extLst>
                <a:ext uri="{FF2B5EF4-FFF2-40B4-BE49-F238E27FC236}">
                  <a16:creationId xmlns:a16="http://schemas.microsoft.com/office/drawing/2014/main" xmlns="" id="{393D063E-92C3-93CD-25C8-2ADB4483AD91}"/>
                </a:ext>
              </a:extLst>
            </p:cNvPr>
            <p:cNvSpPr/>
            <p:nvPr/>
          </p:nvSpPr>
          <p:spPr>
            <a:xfrm>
              <a:off x="9276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7" name="Oval 86">
              <a:extLst>
                <a:ext uri="{FF2B5EF4-FFF2-40B4-BE49-F238E27FC236}">
                  <a16:creationId xmlns:a16="http://schemas.microsoft.com/office/drawing/2014/main" xmlns="" id="{5396F32A-9B32-85B0-3A8E-E5F204CC23A6}"/>
                </a:ext>
              </a:extLst>
            </p:cNvPr>
            <p:cNvSpPr/>
            <p:nvPr/>
          </p:nvSpPr>
          <p:spPr>
            <a:xfrm>
              <a:off x="172553" y="172553"/>
              <a:ext cx="1377676" cy="1377675"/>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8" name="TextBox 9237">
              <a:extLst>
                <a:ext uri="{FF2B5EF4-FFF2-40B4-BE49-F238E27FC236}">
                  <a16:creationId xmlns:a16="http://schemas.microsoft.com/office/drawing/2014/main" xmlns="" id="{86C2E389-C7B2-E14C-3908-EA03411836E3}"/>
                </a:ext>
              </a:extLst>
            </p:cNvPr>
            <p:cNvSpPr txBox="1">
              <a:spLocks noChangeArrowheads="1"/>
            </p:cNvSpPr>
            <p:nvPr/>
          </p:nvSpPr>
          <p:spPr bwMode="auto">
            <a:xfrm flipV="1">
              <a:off x="92763" y="258177"/>
              <a:ext cx="1537252" cy="839304"/>
            </a:xfrm>
            <a:prstGeom prst="rect">
              <a:avLst/>
            </a:prstGeom>
          </p:spPr>
          <p:txBody>
            <a:bodyPr rot="0" vert="horz" wrap="square" lIns="0" tIns="45720" rIns="0" bIns="45720" anchor="b" anchorCtr="0" upright="1">
              <a:noAutofit/>
            </a:bodyPr>
            <a:lstStyle/>
            <a:p>
              <a:pPr algn="ctr" rtl="1">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والرفض</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0" name="Group 69">
            <a:extLst>
              <a:ext uri="{FF2B5EF4-FFF2-40B4-BE49-F238E27FC236}">
                <a16:creationId xmlns:a16="http://schemas.microsoft.com/office/drawing/2014/main" xmlns="" id="{7050F2FA-1E74-6A80-D2C7-6B5A5208191D}"/>
              </a:ext>
            </a:extLst>
          </p:cNvPr>
          <p:cNvGrpSpPr/>
          <p:nvPr/>
        </p:nvGrpSpPr>
        <p:grpSpPr>
          <a:xfrm>
            <a:off x="3459329" y="2764107"/>
            <a:ext cx="2604405" cy="2604326"/>
            <a:chOff x="1170178" y="0"/>
            <a:chExt cx="1722784" cy="1722784"/>
          </a:xfrm>
        </p:grpSpPr>
        <p:sp>
          <p:nvSpPr>
            <p:cNvPr id="81" name="Oval 80">
              <a:extLst>
                <a:ext uri="{FF2B5EF4-FFF2-40B4-BE49-F238E27FC236}">
                  <a16:creationId xmlns:a16="http://schemas.microsoft.com/office/drawing/2014/main" xmlns="" id="{7A1AA30D-7260-70AF-E012-2D26AE5B0655}"/>
                </a:ext>
              </a:extLst>
            </p:cNvPr>
            <p:cNvSpPr/>
            <p:nvPr/>
          </p:nvSpPr>
          <p:spPr>
            <a:xfrm>
              <a:off x="1170178"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2" name="Oval 81">
              <a:extLst>
                <a:ext uri="{FF2B5EF4-FFF2-40B4-BE49-F238E27FC236}">
                  <a16:creationId xmlns:a16="http://schemas.microsoft.com/office/drawing/2014/main" xmlns="" id="{20353EDC-936D-B3FA-9A4B-A4298F50259D}"/>
                </a:ext>
              </a:extLst>
            </p:cNvPr>
            <p:cNvSpPr/>
            <p:nvPr/>
          </p:nvSpPr>
          <p:spPr>
            <a:xfrm>
              <a:off x="1262944"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3" name="Oval 82">
              <a:extLst>
                <a:ext uri="{FF2B5EF4-FFF2-40B4-BE49-F238E27FC236}">
                  <a16:creationId xmlns:a16="http://schemas.microsoft.com/office/drawing/2014/main" xmlns="" id="{FF1EFBFF-1C76-1E7C-20CE-0106033032DC}"/>
                </a:ext>
              </a:extLst>
            </p:cNvPr>
            <p:cNvSpPr/>
            <p:nvPr/>
          </p:nvSpPr>
          <p:spPr>
            <a:xfrm>
              <a:off x="1342732"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4" name="TextBox 9233">
              <a:extLst>
                <a:ext uri="{FF2B5EF4-FFF2-40B4-BE49-F238E27FC236}">
                  <a16:creationId xmlns:a16="http://schemas.microsoft.com/office/drawing/2014/main" xmlns="" id="{522E8FF4-D625-E974-DE12-83734220782A}"/>
                </a:ext>
              </a:extLst>
            </p:cNvPr>
            <p:cNvSpPr txBox="1">
              <a:spLocks noChangeArrowheads="1"/>
            </p:cNvSpPr>
            <p:nvPr/>
          </p:nvSpPr>
          <p:spPr bwMode="auto">
            <a:xfrm flipV="1">
              <a:off x="1321949" y="92775"/>
              <a:ext cx="1537252" cy="1234444"/>
            </a:xfrm>
            <a:prstGeom prst="rect">
              <a:avLst/>
            </a:prstGeom>
          </p:spPr>
          <p:txBody>
            <a:bodyPr rot="0" vert="horz" wrap="square" lIns="0" tIns="45720" rIns="0" bIns="45720" anchor="b" anchorCtr="0" upright="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الضغوط النفسية والجسدية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1" name="Group 70">
            <a:extLst>
              <a:ext uri="{FF2B5EF4-FFF2-40B4-BE49-F238E27FC236}">
                <a16:creationId xmlns:a16="http://schemas.microsoft.com/office/drawing/2014/main" xmlns="" id="{B5B9B0C0-938C-822C-199B-BF2F4E325CFD}"/>
              </a:ext>
            </a:extLst>
          </p:cNvPr>
          <p:cNvGrpSpPr/>
          <p:nvPr/>
        </p:nvGrpSpPr>
        <p:grpSpPr>
          <a:xfrm>
            <a:off x="6158741" y="2764107"/>
            <a:ext cx="2604405" cy="2604326"/>
            <a:chOff x="2321072" y="0"/>
            <a:chExt cx="1722784" cy="1722784"/>
          </a:xfrm>
        </p:grpSpPr>
        <p:sp>
          <p:nvSpPr>
            <p:cNvPr id="77" name="Oval 76">
              <a:extLst>
                <a:ext uri="{FF2B5EF4-FFF2-40B4-BE49-F238E27FC236}">
                  <a16:creationId xmlns:a16="http://schemas.microsoft.com/office/drawing/2014/main" xmlns="" id="{646E9241-12B7-434D-BE03-F5EE0731CEB9}"/>
                </a:ext>
              </a:extLst>
            </p:cNvPr>
            <p:cNvSpPr/>
            <p:nvPr/>
          </p:nvSpPr>
          <p:spPr>
            <a:xfrm>
              <a:off x="2321072"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8" name="Oval 77">
              <a:extLst>
                <a:ext uri="{FF2B5EF4-FFF2-40B4-BE49-F238E27FC236}">
                  <a16:creationId xmlns:a16="http://schemas.microsoft.com/office/drawing/2014/main" xmlns="" id="{D63CF937-7947-AA93-6E58-9ABD127A9BF7}"/>
                </a:ext>
              </a:extLst>
            </p:cNvPr>
            <p:cNvSpPr/>
            <p:nvPr/>
          </p:nvSpPr>
          <p:spPr>
            <a:xfrm>
              <a:off x="2413838"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9" name="Oval 78">
              <a:extLst>
                <a:ext uri="{FF2B5EF4-FFF2-40B4-BE49-F238E27FC236}">
                  <a16:creationId xmlns:a16="http://schemas.microsoft.com/office/drawing/2014/main" xmlns="" id="{6B6A0D81-C403-EC78-1090-8840A3CFCFE0}"/>
                </a:ext>
              </a:extLst>
            </p:cNvPr>
            <p:cNvSpPr/>
            <p:nvPr/>
          </p:nvSpPr>
          <p:spPr>
            <a:xfrm>
              <a:off x="2493626"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80" name="TextBox 9229">
              <a:extLst>
                <a:ext uri="{FF2B5EF4-FFF2-40B4-BE49-F238E27FC236}">
                  <a16:creationId xmlns:a16="http://schemas.microsoft.com/office/drawing/2014/main" xmlns="" id="{74F4EDA4-99B3-4D9F-6447-9D4628BB164C}"/>
                </a:ext>
              </a:extLst>
            </p:cNvPr>
            <p:cNvSpPr txBox="1">
              <a:spLocks noChangeArrowheads="1"/>
            </p:cNvSpPr>
            <p:nvPr/>
          </p:nvSpPr>
          <p:spPr bwMode="auto">
            <a:xfrm flipV="1">
              <a:off x="2413689" y="210975"/>
              <a:ext cx="1537252" cy="874628"/>
            </a:xfrm>
            <a:prstGeom prst="rect">
              <a:avLst/>
            </a:prstGeom>
          </p:spPr>
          <p:txBody>
            <a:bodyPr rot="0" vert="horz" wrap="square" lIns="0" tIns="45720" rIns="0" bIns="45720" anchor="b" anchorCtr="0" upright="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الإحباط والاكتئاب</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2" name="Group 71">
            <a:extLst>
              <a:ext uri="{FF2B5EF4-FFF2-40B4-BE49-F238E27FC236}">
                <a16:creationId xmlns:a16="http://schemas.microsoft.com/office/drawing/2014/main" xmlns="" id="{0DC36E47-C914-B5E9-9F99-C827964D39CA}"/>
              </a:ext>
            </a:extLst>
          </p:cNvPr>
          <p:cNvGrpSpPr/>
          <p:nvPr/>
        </p:nvGrpSpPr>
        <p:grpSpPr>
          <a:xfrm>
            <a:off x="8872908" y="2764107"/>
            <a:ext cx="2604405" cy="2604326"/>
            <a:chOff x="3478257" y="0"/>
            <a:chExt cx="1722784" cy="1722784"/>
          </a:xfrm>
        </p:grpSpPr>
        <p:sp>
          <p:nvSpPr>
            <p:cNvPr id="73" name="Oval 72">
              <a:extLst>
                <a:ext uri="{FF2B5EF4-FFF2-40B4-BE49-F238E27FC236}">
                  <a16:creationId xmlns:a16="http://schemas.microsoft.com/office/drawing/2014/main" xmlns="" id="{5A17F9F4-A4EE-8E89-A720-9D562C31C207}"/>
                </a:ext>
              </a:extLst>
            </p:cNvPr>
            <p:cNvSpPr/>
            <p:nvPr/>
          </p:nvSpPr>
          <p:spPr>
            <a:xfrm>
              <a:off x="3478257"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4" name="Oval 73">
              <a:extLst>
                <a:ext uri="{FF2B5EF4-FFF2-40B4-BE49-F238E27FC236}">
                  <a16:creationId xmlns:a16="http://schemas.microsoft.com/office/drawing/2014/main" xmlns="" id="{45F5F925-401F-B23A-16A6-BC8D2FB0520A}"/>
                </a:ext>
              </a:extLst>
            </p:cNvPr>
            <p:cNvSpPr/>
            <p:nvPr/>
          </p:nvSpPr>
          <p:spPr>
            <a:xfrm>
              <a:off x="3571023"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5" name="Oval 74">
              <a:extLst>
                <a:ext uri="{FF2B5EF4-FFF2-40B4-BE49-F238E27FC236}">
                  <a16:creationId xmlns:a16="http://schemas.microsoft.com/office/drawing/2014/main" xmlns="" id="{D6B89F10-3758-E11D-427E-03A20604DA5C}"/>
                </a:ext>
              </a:extLst>
            </p:cNvPr>
            <p:cNvSpPr/>
            <p:nvPr/>
          </p:nvSpPr>
          <p:spPr>
            <a:xfrm>
              <a:off x="3650811"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76" name="TextBox 9225">
              <a:extLst>
                <a:ext uri="{FF2B5EF4-FFF2-40B4-BE49-F238E27FC236}">
                  <a16:creationId xmlns:a16="http://schemas.microsoft.com/office/drawing/2014/main" xmlns="" id="{A69C9072-1C5C-4933-ED48-C99F125A1EF1}"/>
                </a:ext>
              </a:extLst>
            </p:cNvPr>
            <p:cNvSpPr txBox="1">
              <a:spLocks noChangeArrowheads="1"/>
            </p:cNvSpPr>
            <p:nvPr/>
          </p:nvSpPr>
          <p:spPr bwMode="auto">
            <a:xfrm flipV="1">
              <a:off x="3546976" y="373341"/>
              <a:ext cx="1537252" cy="712339"/>
            </a:xfrm>
            <a:prstGeom prst="rect">
              <a:avLst/>
            </a:prstGeom>
          </p:spPr>
          <p:txBody>
            <a:bodyPr rot="0" vert="horz" wrap="square" lIns="0" tIns="45720" rIns="0" bIns="45720" anchor="b" anchorCtr="0" upright="1">
              <a:noAutofit/>
            </a:bodyPr>
            <a:lstStyle/>
            <a:p>
              <a:pPr algn="ctr" rtl="0">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القلق والتوتر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4"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9839454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1000"/>
                                        <p:tgtEl>
                                          <p:spTgt spid="71"/>
                                        </p:tgtEl>
                                      </p:cBhvr>
                                    </p:animEffect>
                                    <p:anim calcmode="lin" valueType="num">
                                      <p:cBhvr>
                                        <p:cTn id="15" dur="1000" fill="hold"/>
                                        <p:tgtEl>
                                          <p:spTgt spid="71"/>
                                        </p:tgtEl>
                                        <p:attrNameLst>
                                          <p:attrName>ppt_x</p:attrName>
                                        </p:attrNameLst>
                                      </p:cBhvr>
                                      <p:tavLst>
                                        <p:tav tm="0">
                                          <p:val>
                                            <p:strVal val="#ppt_x"/>
                                          </p:val>
                                        </p:tav>
                                        <p:tav tm="100000">
                                          <p:val>
                                            <p:strVal val="#ppt_x"/>
                                          </p:val>
                                        </p:tav>
                                      </p:tavLst>
                                    </p:anim>
                                    <p:anim calcmode="lin" valueType="num">
                                      <p:cBhvr>
                                        <p:cTn id="1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1000"/>
                                        <p:tgtEl>
                                          <p:spTgt spid="70"/>
                                        </p:tgtEl>
                                      </p:cBhvr>
                                    </p:animEffect>
                                    <p:anim calcmode="lin" valueType="num">
                                      <p:cBhvr>
                                        <p:cTn id="22" dur="1000" fill="hold"/>
                                        <p:tgtEl>
                                          <p:spTgt spid="70"/>
                                        </p:tgtEl>
                                        <p:attrNameLst>
                                          <p:attrName>ppt_x</p:attrName>
                                        </p:attrNameLst>
                                      </p:cBhvr>
                                      <p:tavLst>
                                        <p:tav tm="0">
                                          <p:val>
                                            <p:strVal val="#ppt_x"/>
                                          </p:val>
                                        </p:tav>
                                        <p:tav tm="100000">
                                          <p:val>
                                            <p:strVal val="#ppt_x"/>
                                          </p:val>
                                        </p:tav>
                                      </p:tavLst>
                                    </p:anim>
                                    <p:anim calcmode="lin" valueType="num">
                                      <p:cBhvr>
                                        <p:cTn id="23"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1000"/>
                                        <p:tgtEl>
                                          <p:spTgt spid="68"/>
                                        </p:tgtEl>
                                      </p:cBhvr>
                                    </p:animEffect>
                                    <p:anim calcmode="lin" valueType="num">
                                      <p:cBhvr>
                                        <p:cTn id="29" dur="1000" fill="hold"/>
                                        <p:tgtEl>
                                          <p:spTgt spid="68"/>
                                        </p:tgtEl>
                                        <p:attrNameLst>
                                          <p:attrName>ppt_x</p:attrName>
                                        </p:attrNameLst>
                                      </p:cBhvr>
                                      <p:tavLst>
                                        <p:tav tm="0">
                                          <p:val>
                                            <p:strVal val="#ppt_x"/>
                                          </p:val>
                                        </p:tav>
                                        <p:tav tm="100000">
                                          <p:val>
                                            <p:strVal val="#ppt_x"/>
                                          </p:val>
                                        </p:tav>
                                      </p:tavLst>
                                    </p:anim>
                                    <p:anim calcmode="lin" valueType="num">
                                      <p:cBhvr>
                                        <p:cTn id="30"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xmlns=""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xmlns=""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C7DC8A5E-2883-4B3B-9A83-D3F4864885D3}"/>
              </a:ext>
            </a:extLst>
          </p:cNvPr>
          <p:cNvSpPr txBox="1"/>
          <p:nvPr/>
        </p:nvSpPr>
        <p:spPr>
          <a:xfrm>
            <a:off x="1028700" y="1643858"/>
            <a:ext cx="6212214" cy="5155257"/>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يهدف هذا البرنامج التدريبي إلى تزويد المشاركين بالمعرفة والمهارات اللازمة لإدارة التغيير بفعالية في بيئة العمل، مع التركيز على تعزيز المرونة النفسية للموظفين. يغطي البرنامج أربعة محاور رئيسية: فهم التغيير وتأثيره على الصحة النفسية للموظفين، استراتيجيات إدارة التغيير الفعّالة، تعزيز المرونة النفسية في مواجهة التغيير، ودور الموارد البشرية في دعم الموظفين أثناء التغيير</a:t>
            </a:r>
            <a:endParaRPr lang="en-US" dirty="0"/>
          </a:p>
        </p:txBody>
      </p:sp>
      <p:pic>
        <p:nvPicPr>
          <p:cNvPr id="3076" name="Picture 4" descr="View details Vector Icons free download in SVG, PNG Format">
            <a:extLst>
              <a:ext uri="{FF2B5EF4-FFF2-40B4-BE49-F238E27FC236}">
                <a16:creationId xmlns:a16="http://schemas.microsoft.com/office/drawing/2014/main" xmlns="" id="{C71FCC1E-D51D-C560-8304-187A45DEFD5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
        <p:nvSpPr>
          <p:cNvPr id="1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95048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تأثير التغيير على الصحة النفسية للموظفين</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2" name="Group 11">
            <a:extLst>
              <a:ext uri="{FF2B5EF4-FFF2-40B4-BE49-F238E27FC236}">
                <a16:creationId xmlns:a16="http://schemas.microsoft.com/office/drawing/2014/main" xmlns="" id="{8600535B-B576-50C5-5160-CEA24F035DF4}"/>
              </a:ext>
            </a:extLst>
          </p:cNvPr>
          <p:cNvGrpSpPr/>
          <p:nvPr/>
        </p:nvGrpSpPr>
        <p:grpSpPr>
          <a:xfrm>
            <a:off x="714687" y="2764107"/>
            <a:ext cx="2604405" cy="2604326"/>
            <a:chOff x="0" y="1550358"/>
            <a:chExt cx="1722784" cy="1722784"/>
          </a:xfrm>
        </p:grpSpPr>
        <p:sp>
          <p:nvSpPr>
            <p:cNvPr id="38" name="Oval 37">
              <a:extLst>
                <a:ext uri="{FF2B5EF4-FFF2-40B4-BE49-F238E27FC236}">
                  <a16:creationId xmlns:a16="http://schemas.microsoft.com/office/drawing/2014/main" xmlns="" id="{788FB949-65F9-EDEC-50EA-593BFC5C2F8F}"/>
                </a:ext>
              </a:extLst>
            </p:cNvPr>
            <p:cNvSpPr/>
            <p:nvPr/>
          </p:nvSpPr>
          <p:spPr>
            <a:xfrm>
              <a:off x="0" y="1550358"/>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Oval 38">
              <a:extLst>
                <a:ext uri="{FF2B5EF4-FFF2-40B4-BE49-F238E27FC236}">
                  <a16:creationId xmlns:a16="http://schemas.microsoft.com/office/drawing/2014/main" xmlns="" id="{03E1FE78-4081-EF44-035E-4E6B9CC61BAC}"/>
                </a:ext>
              </a:extLst>
            </p:cNvPr>
            <p:cNvSpPr/>
            <p:nvPr/>
          </p:nvSpPr>
          <p:spPr>
            <a:xfrm>
              <a:off x="92766" y="1643124"/>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0" name="Oval 39">
              <a:extLst>
                <a:ext uri="{FF2B5EF4-FFF2-40B4-BE49-F238E27FC236}">
                  <a16:creationId xmlns:a16="http://schemas.microsoft.com/office/drawing/2014/main" xmlns="" id="{43898782-B78D-65C5-4D87-04527136B914}"/>
                </a:ext>
              </a:extLst>
            </p:cNvPr>
            <p:cNvSpPr/>
            <p:nvPr/>
          </p:nvSpPr>
          <p:spPr>
            <a:xfrm>
              <a:off x="172553" y="1722911"/>
              <a:ext cx="1377676" cy="1377675"/>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7" name="TextBox 9259">
              <a:extLst>
                <a:ext uri="{FF2B5EF4-FFF2-40B4-BE49-F238E27FC236}">
                  <a16:creationId xmlns:a16="http://schemas.microsoft.com/office/drawing/2014/main" xmlns="" id="{D965B582-2BEB-19C3-8B12-A845A2BF0D19}"/>
                </a:ext>
              </a:extLst>
            </p:cNvPr>
            <p:cNvSpPr txBox="1">
              <a:spLocks noChangeArrowheads="1"/>
            </p:cNvSpPr>
            <p:nvPr/>
          </p:nvSpPr>
          <p:spPr bwMode="auto">
            <a:xfrm flipV="1">
              <a:off x="116368" y="1666794"/>
              <a:ext cx="1537252" cy="1234444"/>
            </a:xfrm>
            <a:prstGeom prst="rect">
              <a:avLst/>
            </a:prstGeom>
          </p:spPr>
          <p:txBody>
            <a:bodyPr rot="0" vert="horz" wrap="square" lIns="0" tIns="45720" rIns="0" bIns="45720" anchor="b" anchorCtr="0" upright="1">
              <a:noAutofit/>
            </a:bodyPr>
            <a:lstStyle/>
            <a:p>
              <a:pPr algn="ctr" rtl="1">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التأثير على الحياة الشخصية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xmlns="" id="{B2FA3FFC-A76F-2842-AB15-914ABEFA59AD}"/>
              </a:ext>
            </a:extLst>
          </p:cNvPr>
          <p:cNvGrpSpPr/>
          <p:nvPr/>
        </p:nvGrpSpPr>
        <p:grpSpPr>
          <a:xfrm>
            <a:off x="3459329" y="2764107"/>
            <a:ext cx="2604405" cy="2604326"/>
            <a:chOff x="1170178" y="1550358"/>
            <a:chExt cx="1722784" cy="1722784"/>
          </a:xfrm>
        </p:grpSpPr>
        <p:sp>
          <p:nvSpPr>
            <p:cNvPr id="34" name="Oval 33">
              <a:extLst>
                <a:ext uri="{FF2B5EF4-FFF2-40B4-BE49-F238E27FC236}">
                  <a16:creationId xmlns:a16="http://schemas.microsoft.com/office/drawing/2014/main" xmlns="" id="{610506B5-3780-2942-C5ED-A866671CDC9D}"/>
                </a:ext>
              </a:extLst>
            </p:cNvPr>
            <p:cNvSpPr/>
            <p:nvPr/>
          </p:nvSpPr>
          <p:spPr>
            <a:xfrm>
              <a:off x="1170178" y="1550358"/>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Oval 34">
              <a:extLst>
                <a:ext uri="{FF2B5EF4-FFF2-40B4-BE49-F238E27FC236}">
                  <a16:creationId xmlns:a16="http://schemas.microsoft.com/office/drawing/2014/main" xmlns="" id="{71A6805C-0C95-FB63-E945-CB27970C22ED}"/>
                </a:ext>
              </a:extLst>
            </p:cNvPr>
            <p:cNvSpPr/>
            <p:nvPr/>
          </p:nvSpPr>
          <p:spPr>
            <a:xfrm>
              <a:off x="1262944" y="1643124"/>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6" name="Oval 35">
              <a:extLst>
                <a:ext uri="{FF2B5EF4-FFF2-40B4-BE49-F238E27FC236}">
                  <a16:creationId xmlns:a16="http://schemas.microsoft.com/office/drawing/2014/main" xmlns="" id="{4BB70055-7065-9851-7457-D36C0A93B42A}"/>
                </a:ext>
              </a:extLst>
            </p:cNvPr>
            <p:cNvSpPr/>
            <p:nvPr/>
          </p:nvSpPr>
          <p:spPr>
            <a:xfrm>
              <a:off x="1342732" y="1722912"/>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TextBox 9255">
              <a:extLst>
                <a:ext uri="{FF2B5EF4-FFF2-40B4-BE49-F238E27FC236}">
                  <a16:creationId xmlns:a16="http://schemas.microsoft.com/office/drawing/2014/main" xmlns="" id="{511A1EB7-4BC4-7678-D475-48FA1040DDBD}"/>
                </a:ext>
              </a:extLst>
            </p:cNvPr>
            <p:cNvSpPr txBox="1">
              <a:spLocks noChangeArrowheads="1"/>
            </p:cNvSpPr>
            <p:nvPr/>
          </p:nvSpPr>
          <p:spPr bwMode="auto">
            <a:xfrm flipV="1">
              <a:off x="1286546" y="1643133"/>
              <a:ext cx="1537252" cy="1234444"/>
            </a:xfrm>
            <a:prstGeom prst="rect">
              <a:avLst/>
            </a:prstGeom>
          </p:spPr>
          <p:txBody>
            <a:bodyPr rot="0" vert="horz" wrap="square" lIns="0" tIns="45720" rIns="0" bIns="45720" anchor="b" anchorCtr="0" upright="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الصراعات والخلافات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xmlns="" id="{EBB359E2-9063-8BE2-52A4-67837581FE5A}"/>
              </a:ext>
            </a:extLst>
          </p:cNvPr>
          <p:cNvGrpSpPr/>
          <p:nvPr/>
        </p:nvGrpSpPr>
        <p:grpSpPr>
          <a:xfrm>
            <a:off x="6158741" y="2764107"/>
            <a:ext cx="2604405" cy="2604326"/>
            <a:chOff x="2321072" y="1550358"/>
            <a:chExt cx="1722784" cy="1722784"/>
          </a:xfrm>
        </p:grpSpPr>
        <p:sp>
          <p:nvSpPr>
            <p:cNvPr id="30" name="Oval 29">
              <a:extLst>
                <a:ext uri="{FF2B5EF4-FFF2-40B4-BE49-F238E27FC236}">
                  <a16:creationId xmlns:a16="http://schemas.microsoft.com/office/drawing/2014/main" xmlns="" id="{118915BB-694C-7F1E-4C28-4D31E2256268}"/>
                </a:ext>
              </a:extLst>
            </p:cNvPr>
            <p:cNvSpPr/>
            <p:nvPr/>
          </p:nvSpPr>
          <p:spPr>
            <a:xfrm>
              <a:off x="2321072" y="1550358"/>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1" name="Oval 30">
              <a:extLst>
                <a:ext uri="{FF2B5EF4-FFF2-40B4-BE49-F238E27FC236}">
                  <a16:creationId xmlns:a16="http://schemas.microsoft.com/office/drawing/2014/main" xmlns="" id="{F39B0D99-AAA9-5F57-41BA-16D9FEB97C4C}"/>
                </a:ext>
              </a:extLst>
            </p:cNvPr>
            <p:cNvSpPr/>
            <p:nvPr/>
          </p:nvSpPr>
          <p:spPr>
            <a:xfrm>
              <a:off x="2413838" y="1643124"/>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2" name="Oval 31">
              <a:extLst>
                <a:ext uri="{FF2B5EF4-FFF2-40B4-BE49-F238E27FC236}">
                  <a16:creationId xmlns:a16="http://schemas.microsoft.com/office/drawing/2014/main" xmlns="" id="{D8646C79-246E-2776-183F-FBE9D467E51A}"/>
                </a:ext>
              </a:extLst>
            </p:cNvPr>
            <p:cNvSpPr/>
            <p:nvPr/>
          </p:nvSpPr>
          <p:spPr>
            <a:xfrm>
              <a:off x="2493626" y="1722912"/>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3" name="TextBox 9251">
              <a:extLst>
                <a:ext uri="{FF2B5EF4-FFF2-40B4-BE49-F238E27FC236}">
                  <a16:creationId xmlns:a16="http://schemas.microsoft.com/office/drawing/2014/main" xmlns="" id="{B60E5BEF-604E-B55D-0F05-0DC90A163E49}"/>
                </a:ext>
              </a:extLst>
            </p:cNvPr>
            <p:cNvSpPr txBox="1">
              <a:spLocks noChangeArrowheads="1"/>
            </p:cNvSpPr>
            <p:nvPr/>
          </p:nvSpPr>
          <p:spPr bwMode="auto">
            <a:xfrm flipV="1">
              <a:off x="2517227" y="1666787"/>
              <a:ext cx="1354075" cy="1234444"/>
            </a:xfrm>
            <a:prstGeom prst="rect">
              <a:avLst/>
            </a:prstGeom>
          </p:spPr>
          <p:txBody>
            <a:bodyPr rot="0" vert="horz" wrap="square" lIns="0" tIns="45720" rIns="0" bIns="45720" anchor="b" anchorCtr="0" upright="1">
              <a:noAutofit/>
            </a:bodyPr>
            <a:lstStyle/>
            <a:p>
              <a:pPr algn="ctr" rtl="0">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انخفاض الإنتاجية والأداء</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xmlns="" id="{71123913-42BC-7BAB-8E38-AEF082843E00}"/>
              </a:ext>
            </a:extLst>
          </p:cNvPr>
          <p:cNvGrpSpPr/>
          <p:nvPr/>
        </p:nvGrpSpPr>
        <p:grpSpPr>
          <a:xfrm>
            <a:off x="8872908" y="2764107"/>
            <a:ext cx="2604405" cy="2604326"/>
            <a:chOff x="3478257" y="1550358"/>
            <a:chExt cx="1722784" cy="1722784"/>
          </a:xfrm>
        </p:grpSpPr>
        <p:sp>
          <p:nvSpPr>
            <p:cNvPr id="17" name="Oval 16">
              <a:extLst>
                <a:ext uri="{FF2B5EF4-FFF2-40B4-BE49-F238E27FC236}">
                  <a16:creationId xmlns:a16="http://schemas.microsoft.com/office/drawing/2014/main" xmlns="" id="{F4170BB7-790F-4059-FBAE-C917D6A61173}"/>
                </a:ext>
              </a:extLst>
            </p:cNvPr>
            <p:cNvSpPr/>
            <p:nvPr/>
          </p:nvSpPr>
          <p:spPr>
            <a:xfrm>
              <a:off x="3478257" y="1550358"/>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8" name="Oval 17">
              <a:extLst>
                <a:ext uri="{FF2B5EF4-FFF2-40B4-BE49-F238E27FC236}">
                  <a16:creationId xmlns:a16="http://schemas.microsoft.com/office/drawing/2014/main" xmlns="" id="{1522EA3B-0264-7C2B-57B8-6E9552419469}"/>
                </a:ext>
              </a:extLst>
            </p:cNvPr>
            <p:cNvSpPr/>
            <p:nvPr/>
          </p:nvSpPr>
          <p:spPr>
            <a:xfrm>
              <a:off x="3571023" y="1643124"/>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9" name="Oval 18">
              <a:extLst>
                <a:ext uri="{FF2B5EF4-FFF2-40B4-BE49-F238E27FC236}">
                  <a16:creationId xmlns:a16="http://schemas.microsoft.com/office/drawing/2014/main" xmlns="" id="{05E61228-AF4D-7820-7185-6F8E65F25E5B}"/>
                </a:ext>
              </a:extLst>
            </p:cNvPr>
            <p:cNvSpPr/>
            <p:nvPr/>
          </p:nvSpPr>
          <p:spPr>
            <a:xfrm>
              <a:off x="3650811" y="1722912"/>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2" name="TextBox 9247">
              <a:extLst>
                <a:ext uri="{FF2B5EF4-FFF2-40B4-BE49-F238E27FC236}">
                  <a16:creationId xmlns:a16="http://schemas.microsoft.com/office/drawing/2014/main" xmlns="" id="{D233B2D3-742B-9F1C-0569-99BAC9CF1E38}"/>
                </a:ext>
              </a:extLst>
            </p:cNvPr>
            <p:cNvSpPr txBox="1">
              <a:spLocks noChangeArrowheads="1"/>
            </p:cNvSpPr>
            <p:nvPr/>
          </p:nvSpPr>
          <p:spPr bwMode="auto">
            <a:xfrm flipV="1">
              <a:off x="3830419" y="1746572"/>
              <a:ext cx="1072163" cy="1154653"/>
            </a:xfrm>
            <a:prstGeom prst="rect">
              <a:avLst/>
            </a:prstGeom>
          </p:spPr>
          <p:txBody>
            <a:bodyPr rot="0" vert="horz" wrap="square" lIns="0" tIns="45720" rIns="0" bIns="45720" anchor="b" anchorCtr="0" upright="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فقدان الثقة والانتماء</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1"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1313439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xmlns="" id="{EEE2C958-554C-43B6-AD84-5BFB102BB0C5}"/>
              </a:ext>
            </a:extLst>
          </p:cNvPr>
          <p:cNvSpPr txBox="1"/>
          <p:nvPr/>
        </p:nvSpPr>
        <p:spPr>
          <a:xfrm>
            <a:off x="1547626" y="3333135"/>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ناقش مع المجموعة أفضل الطرق التي يمكن للمنظمات تطبيقها لتعزيز الصحة النفسية لموظفيها خلال عملية التغيير</a:t>
            </a:r>
            <a:endParaRPr lang="en-US" dirty="0"/>
          </a:p>
        </p:txBody>
      </p:sp>
      <p:pic>
        <p:nvPicPr>
          <p:cNvPr id="3" name="Picture 2">
            <a:extLst>
              <a:ext uri="{FF2B5EF4-FFF2-40B4-BE49-F238E27FC236}">
                <a16:creationId xmlns:a16="http://schemas.microsoft.com/office/drawing/2014/main" xmlns="" id="{20AD76A7-980C-B573-8706-8024837B696F}"/>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0564490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علامات الضغط النفسي المرتبطة بالتغيير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8" name="Group 37">
            <a:extLst>
              <a:ext uri="{FF2B5EF4-FFF2-40B4-BE49-F238E27FC236}">
                <a16:creationId xmlns:a16="http://schemas.microsoft.com/office/drawing/2014/main" xmlns="" id="{02AE91AE-593D-EFB2-9716-B3EABB1B7C6B}"/>
              </a:ext>
            </a:extLst>
          </p:cNvPr>
          <p:cNvGrpSpPr/>
          <p:nvPr/>
        </p:nvGrpSpPr>
        <p:grpSpPr>
          <a:xfrm>
            <a:off x="8871823" y="1643858"/>
            <a:ext cx="3352715" cy="3634163"/>
            <a:chOff x="8871823" y="1643858"/>
            <a:chExt cx="3352715" cy="3634163"/>
          </a:xfrm>
        </p:grpSpPr>
        <p:sp>
          <p:nvSpPr>
            <p:cNvPr id="15" name="Freeform: Shape 14">
              <a:extLst>
                <a:ext uri="{FF2B5EF4-FFF2-40B4-BE49-F238E27FC236}">
                  <a16:creationId xmlns:a16="http://schemas.microsoft.com/office/drawing/2014/main" xmlns="" id="{E6168A9B-64BA-4ADD-8720-76AEEDE6D94E}"/>
                </a:ext>
              </a:extLst>
            </p:cNvPr>
            <p:cNvSpPr>
              <a:spLocks/>
            </p:cNvSpPr>
            <p:nvPr/>
          </p:nvSpPr>
          <p:spPr bwMode="auto">
            <a:xfrm>
              <a:off x="9419799" y="2937984"/>
              <a:ext cx="2399723" cy="1338912"/>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168489"/>
            </a:solidFill>
            <a:ln>
              <a:noFill/>
            </a:ln>
          </p:spPr>
          <p:txBody>
            <a:bodyPr rot="0" vert="horz" wrap="square" lIns="91440" tIns="45720" rIns="91440" bIns="45720" anchor="ctr" anchorCtr="0" upright="1">
              <a:noAutofit/>
            </a:bodyPr>
            <a:lstStyle/>
            <a:p>
              <a:endParaRPr lang="en-US" sz="2800"/>
            </a:p>
          </p:txBody>
        </p:sp>
        <p:sp>
          <p:nvSpPr>
            <p:cNvPr id="17" name="Freeform: Shape 16">
              <a:extLst>
                <a:ext uri="{FF2B5EF4-FFF2-40B4-BE49-F238E27FC236}">
                  <a16:creationId xmlns:a16="http://schemas.microsoft.com/office/drawing/2014/main" xmlns="" id="{8DD47990-539C-45ED-9C28-016F92635A88}"/>
                </a:ext>
              </a:extLst>
            </p:cNvPr>
            <p:cNvSpPr>
              <a:spLocks/>
            </p:cNvSpPr>
            <p:nvPr/>
          </p:nvSpPr>
          <p:spPr bwMode="auto">
            <a:xfrm>
              <a:off x="9734243" y="3275774"/>
              <a:ext cx="1789716" cy="200224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168489"/>
              </a:solidFill>
            </a:ln>
          </p:spPr>
          <p:txBody>
            <a:bodyPr rot="0" vert="horz" wrap="square" lIns="91440" tIns="45720" rIns="91440" bIns="45720" anchor="ctr" anchorCtr="0" upright="1">
              <a:noAutofit/>
            </a:bodyPr>
            <a:lstStyle/>
            <a:p>
              <a:endParaRPr lang="en-US" sz="2800"/>
            </a:p>
          </p:txBody>
        </p:sp>
        <p:sp>
          <p:nvSpPr>
            <p:cNvPr id="19" name="TextBox 47">
              <a:extLst>
                <a:ext uri="{FF2B5EF4-FFF2-40B4-BE49-F238E27FC236}">
                  <a16:creationId xmlns:a16="http://schemas.microsoft.com/office/drawing/2014/main" xmlns="" id="{680E24AC-FF72-4748-824E-C5F4B255286F}"/>
                </a:ext>
              </a:extLst>
            </p:cNvPr>
            <p:cNvSpPr txBox="1">
              <a:spLocks noChangeArrowheads="1"/>
            </p:cNvSpPr>
            <p:nvPr/>
          </p:nvSpPr>
          <p:spPr bwMode="auto">
            <a:xfrm>
              <a:off x="8871823" y="1643858"/>
              <a:ext cx="3352715" cy="854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الأعراض الجسدية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Picture 8" descr="Check ">
              <a:extLst>
                <a:ext uri="{FF2B5EF4-FFF2-40B4-BE49-F238E27FC236}">
                  <a16:creationId xmlns:a16="http://schemas.microsoft.com/office/drawing/2014/main" xmlns="" id="{51D90667-29C2-FF2F-DFD9-67B8E00484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0847" y="3659293"/>
              <a:ext cx="1227617" cy="122770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xmlns="" id="{1C169E98-F326-77E0-CAAE-6AC6BCE440FF}"/>
              </a:ext>
            </a:extLst>
          </p:cNvPr>
          <p:cNvGrpSpPr/>
          <p:nvPr/>
        </p:nvGrpSpPr>
        <p:grpSpPr>
          <a:xfrm>
            <a:off x="6197639" y="3275774"/>
            <a:ext cx="4583474" cy="3397284"/>
            <a:chOff x="6197639" y="3275774"/>
            <a:chExt cx="4583474" cy="3397284"/>
          </a:xfrm>
        </p:grpSpPr>
        <p:sp>
          <p:nvSpPr>
            <p:cNvPr id="36" name="TextBox 38">
              <a:extLst>
                <a:ext uri="{FF2B5EF4-FFF2-40B4-BE49-F238E27FC236}">
                  <a16:creationId xmlns:a16="http://schemas.microsoft.com/office/drawing/2014/main" xmlns="" id="{FAF123D9-EDF8-4F9F-BAA0-E6B30A3F550A}"/>
                </a:ext>
              </a:extLst>
            </p:cNvPr>
            <p:cNvSpPr txBox="1">
              <a:spLocks noChangeArrowheads="1"/>
            </p:cNvSpPr>
            <p:nvPr/>
          </p:nvSpPr>
          <p:spPr bwMode="auto">
            <a:xfrm>
              <a:off x="6197639" y="5807919"/>
              <a:ext cx="4583474" cy="865139"/>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الأعراض الانفعالية والعاطفية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9" name="Group 38">
              <a:extLst>
                <a:ext uri="{FF2B5EF4-FFF2-40B4-BE49-F238E27FC236}">
                  <a16:creationId xmlns:a16="http://schemas.microsoft.com/office/drawing/2014/main" xmlns="" id="{3F24C058-B8A9-22BB-D82D-B7FACBCB5EDD}"/>
                </a:ext>
              </a:extLst>
            </p:cNvPr>
            <p:cNvGrpSpPr/>
            <p:nvPr/>
          </p:nvGrpSpPr>
          <p:grpSpPr>
            <a:xfrm>
              <a:off x="7250762" y="3275774"/>
              <a:ext cx="2393567" cy="2340033"/>
              <a:chOff x="7250762" y="3275774"/>
              <a:chExt cx="2393567" cy="2340033"/>
            </a:xfrm>
          </p:grpSpPr>
          <p:sp>
            <p:nvSpPr>
              <p:cNvPr id="31" name="Freeform: Shape 30">
                <a:extLst>
                  <a:ext uri="{FF2B5EF4-FFF2-40B4-BE49-F238E27FC236}">
                    <a16:creationId xmlns:a16="http://schemas.microsoft.com/office/drawing/2014/main" xmlns="" id="{2C803FE2-D259-4135-AD4F-FE98F7460FB3}"/>
                  </a:ext>
                </a:extLst>
              </p:cNvPr>
              <p:cNvSpPr>
                <a:spLocks/>
              </p:cNvSpPr>
              <p:nvPr/>
            </p:nvSpPr>
            <p:spPr bwMode="auto">
              <a:xfrm>
                <a:off x="7250762" y="4276895"/>
                <a:ext cx="2393567" cy="1338912"/>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65000"/>
                </a:schemeClr>
              </a:solidFill>
              <a:ln>
                <a:noFill/>
              </a:ln>
            </p:spPr>
            <p:txBody>
              <a:bodyPr rot="0" vert="horz" wrap="square" lIns="91440" tIns="45720" rIns="91440" bIns="45720" anchor="ctr" anchorCtr="0" upright="1">
                <a:noAutofit/>
              </a:bodyPr>
              <a:lstStyle/>
              <a:p>
                <a:endParaRPr lang="en-US" sz="2800"/>
              </a:p>
            </p:txBody>
          </p:sp>
          <p:sp>
            <p:nvSpPr>
              <p:cNvPr id="34" name="Freeform: Shape 33">
                <a:extLst>
                  <a:ext uri="{FF2B5EF4-FFF2-40B4-BE49-F238E27FC236}">
                    <a16:creationId xmlns:a16="http://schemas.microsoft.com/office/drawing/2014/main" xmlns="" id="{DFC910D8-2D74-447B-8D02-9C4D7ADC09E1}"/>
                  </a:ext>
                </a:extLst>
              </p:cNvPr>
              <p:cNvSpPr>
                <a:spLocks/>
              </p:cNvSpPr>
              <p:nvPr/>
            </p:nvSpPr>
            <p:spPr bwMode="auto">
              <a:xfrm>
                <a:off x="7546320" y="3275774"/>
                <a:ext cx="1789716" cy="2002247"/>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A6A6A6"/>
                </a:solidFill>
              </a:ln>
            </p:spPr>
            <p:txBody>
              <a:bodyPr rot="0" vert="horz" wrap="square" lIns="91440" tIns="45720" rIns="91440" bIns="45720" anchor="ctr" anchorCtr="0" upright="1">
                <a:noAutofit/>
              </a:bodyPr>
              <a:lstStyle/>
              <a:p>
                <a:endParaRPr lang="en-US" sz="2800"/>
              </a:p>
            </p:txBody>
          </p:sp>
          <p:pic>
            <p:nvPicPr>
              <p:cNvPr id="10" name="Picture 9" descr="Angry ">
                <a:extLst>
                  <a:ext uri="{FF2B5EF4-FFF2-40B4-BE49-F238E27FC236}">
                    <a16:creationId xmlns:a16="http://schemas.microsoft.com/office/drawing/2014/main" xmlns="" id="{7D78C0F0-BDA7-22B3-6E84-7DCC8EEA6F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0725" y="3494247"/>
                <a:ext cx="1495471" cy="1495573"/>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3" name="Group 42">
            <a:extLst>
              <a:ext uri="{FF2B5EF4-FFF2-40B4-BE49-F238E27FC236}">
                <a16:creationId xmlns:a16="http://schemas.microsoft.com/office/drawing/2014/main" xmlns="" id="{E85E4666-C258-B60C-EDA4-44032C75D5FB}"/>
              </a:ext>
            </a:extLst>
          </p:cNvPr>
          <p:cNvGrpSpPr/>
          <p:nvPr/>
        </p:nvGrpSpPr>
        <p:grpSpPr>
          <a:xfrm>
            <a:off x="4424170" y="1717455"/>
            <a:ext cx="3513366" cy="3560571"/>
            <a:chOff x="4424170" y="1717455"/>
            <a:chExt cx="3513366" cy="3560571"/>
          </a:xfrm>
        </p:grpSpPr>
        <p:sp>
          <p:nvSpPr>
            <p:cNvPr id="29" name="Freeform: Shape 28">
              <a:extLst>
                <a:ext uri="{FF2B5EF4-FFF2-40B4-BE49-F238E27FC236}">
                  <a16:creationId xmlns:a16="http://schemas.microsoft.com/office/drawing/2014/main" xmlns="" id="{41FAC81D-E50B-4596-96CF-8F1B6AF9EC22}"/>
                </a:ext>
              </a:extLst>
            </p:cNvPr>
            <p:cNvSpPr>
              <a:spLocks/>
            </p:cNvSpPr>
            <p:nvPr/>
          </p:nvSpPr>
          <p:spPr bwMode="auto">
            <a:xfrm>
              <a:off x="5075360" y="2937984"/>
              <a:ext cx="2393567" cy="1338912"/>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168489"/>
            </a:solidFill>
            <a:ln>
              <a:noFill/>
            </a:ln>
          </p:spPr>
          <p:txBody>
            <a:bodyPr rot="0" vert="horz" wrap="square" lIns="91440" tIns="45720" rIns="91440" bIns="45720" anchor="ctr" anchorCtr="0" upright="1">
              <a:noAutofit/>
            </a:bodyPr>
            <a:lstStyle/>
            <a:p>
              <a:endParaRPr lang="en-US" sz="2800"/>
            </a:p>
          </p:txBody>
        </p:sp>
        <p:sp>
          <p:nvSpPr>
            <p:cNvPr id="33" name="Freeform: Shape 32">
              <a:extLst>
                <a:ext uri="{FF2B5EF4-FFF2-40B4-BE49-F238E27FC236}">
                  <a16:creationId xmlns:a16="http://schemas.microsoft.com/office/drawing/2014/main" xmlns="" id="{F30C1EFE-3702-45D8-A38F-CB6F0A8862FE}"/>
                </a:ext>
              </a:extLst>
            </p:cNvPr>
            <p:cNvSpPr>
              <a:spLocks/>
            </p:cNvSpPr>
            <p:nvPr/>
          </p:nvSpPr>
          <p:spPr bwMode="auto">
            <a:xfrm>
              <a:off x="5377156" y="3275772"/>
              <a:ext cx="1789869" cy="2002254"/>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168489"/>
              </a:solidFill>
            </a:ln>
          </p:spPr>
          <p:txBody>
            <a:bodyPr rot="0" vert="horz" wrap="square" lIns="91440" tIns="45720" rIns="91440" bIns="45720" anchor="ctr" anchorCtr="0" upright="1">
              <a:noAutofit/>
            </a:bodyPr>
            <a:lstStyle/>
            <a:p>
              <a:endParaRPr lang="en-US" sz="2800"/>
            </a:p>
          </p:txBody>
        </p:sp>
        <p:sp>
          <p:nvSpPr>
            <p:cNvPr id="37" name="TextBox 44">
              <a:extLst>
                <a:ext uri="{FF2B5EF4-FFF2-40B4-BE49-F238E27FC236}">
                  <a16:creationId xmlns:a16="http://schemas.microsoft.com/office/drawing/2014/main" xmlns="" id="{A1E328BE-9424-490B-AD4F-EF41A3397091}"/>
                </a:ext>
              </a:extLst>
            </p:cNvPr>
            <p:cNvSpPr txBox="1">
              <a:spLocks noChangeArrowheads="1"/>
            </p:cNvSpPr>
            <p:nvPr/>
          </p:nvSpPr>
          <p:spPr bwMode="auto">
            <a:xfrm>
              <a:off x="4424170" y="1717455"/>
              <a:ext cx="3513366" cy="803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التغييرات السلوكية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Mood changes ">
              <a:extLst>
                <a:ext uri="{FF2B5EF4-FFF2-40B4-BE49-F238E27FC236}">
                  <a16:creationId xmlns:a16="http://schemas.microsoft.com/office/drawing/2014/main" xmlns="" id="{A05AAAC5-45C2-69D3-5E06-F9576C482D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8670" y="3182670"/>
              <a:ext cx="2004716" cy="20048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xmlns="" id="{D1475C25-367D-39B6-D077-171BA90082CD}"/>
              </a:ext>
            </a:extLst>
          </p:cNvPr>
          <p:cNvGrpSpPr/>
          <p:nvPr/>
        </p:nvGrpSpPr>
        <p:grpSpPr>
          <a:xfrm>
            <a:off x="1614165" y="3275772"/>
            <a:ext cx="4754472" cy="3370009"/>
            <a:chOff x="1614165" y="3275772"/>
            <a:chExt cx="4754472" cy="3370009"/>
          </a:xfrm>
        </p:grpSpPr>
        <p:sp>
          <p:nvSpPr>
            <p:cNvPr id="28" name="Freeform: Shape 27">
              <a:extLst>
                <a:ext uri="{FF2B5EF4-FFF2-40B4-BE49-F238E27FC236}">
                  <a16:creationId xmlns:a16="http://schemas.microsoft.com/office/drawing/2014/main" xmlns="" id="{4B5CAF21-FDC4-4955-AA8C-F2CE4AC6E17C}"/>
                </a:ext>
              </a:extLst>
            </p:cNvPr>
            <p:cNvSpPr>
              <a:spLocks/>
            </p:cNvSpPr>
            <p:nvPr/>
          </p:nvSpPr>
          <p:spPr bwMode="auto">
            <a:xfrm>
              <a:off x="2899110" y="4276895"/>
              <a:ext cx="2394524" cy="1338912"/>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65000"/>
              </a:schemeClr>
            </a:solidFill>
            <a:ln>
              <a:noFill/>
            </a:ln>
          </p:spPr>
          <p:txBody>
            <a:bodyPr rot="0" vert="horz" wrap="square" lIns="91440" tIns="45720" rIns="91440" bIns="45720" anchor="ctr" anchorCtr="0" upright="1">
              <a:noAutofit/>
            </a:bodyPr>
            <a:lstStyle/>
            <a:p>
              <a:endParaRPr lang="en-US" sz="2800"/>
            </a:p>
          </p:txBody>
        </p:sp>
        <p:sp>
          <p:nvSpPr>
            <p:cNvPr id="32" name="Freeform: Shape 31">
              <a:extLst>
                <a:ext uri="{FF2B5EF4-FFF2-40B4-BE49-F238E27FC236}">
                  <a16:creationId xmlns:a16="http://schemas.microsoft.com/office/drawing/2014/main" xmlns="" id="{C4B17CD2-C574-482C-B354-D85E910313DB}"/>
                </a:ext>
              </a:extLst>
            </p:cNvPr>
            <p:cNvSpPr>
              <a:spLocks/>
            </p:cNvSpPr>
            <p:nvPr/>
          </p:nvSpPr>
          <p:spPr bwMode="auto">
            <a:xfrm>
              <a:off x="3201435" y="3275772"/>
              <a:ext cx="1789869" cy="2002254"/>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A6A6A6"/>
              </a:solidFill>
            </a:ln>
          </p:spPr>
          <p:txBody>
            <a:bodyPr rot="0" vert="horz" wrap="square" lIns="91440" tIns="45720" rIns="91440" bIns="45720" anchor="ctr" anchorCtr="0" upright="1">
              <a:noAutofit/>
            </a:bodyPr>
            <a:lstStyle/>
            <a:p>
              <a:endParaRPr lang="en-US" sz="2800"/>
            </a:p>
          </p:txBody>
        </p:sp>
        <p:sp>
          <p:nvSpPr>
            <p:cNvPr id="35" name="TextBox 35">
              <a:extLst>
                <a:ext uri="{FF2B5EF4-FFF2-40B4-BE49-F238E27FC236}">
                  <a16:creationId xmlns:a16="http://schemas.microsoft.com/office/drawing/2014/main" xmlns="" id="{B11C693E-12ED-4689-88EB-3FED5EECC4B8}"/>
                </a:ext>
              </a:extLst>
            </p:cNvPr>
            <p:cNvSpPr txBox="1">
              <a:spLocks noChangeArrowheads="1"/>
            </p:cNvSpPr>
            <p:nvPr/>
          </p:nvSpPr>
          <p:spPr bwMode="auto">
            <a:xfrm>
              <a:off x="1614165" y="5835196"/>
              <a:ext cx="4754472" cy="81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الجوانب المعرفية والإدراكية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Cognitive ">
              <a:extLst>
                <a:ext uri="{FF2B5EF4-FFF2-40B4-BE49-F238E27FC236}">
                  <a16:creationId xmlns:a16="http://schemas.microsoft.com/office/drawing/2014/main" xmlns="" id="{527E19E3-E89C-A69B-0AB6-5B5376FDD7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6329" y="3607691"/>
              <a:ext cx="1226974" cy="12270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Group 41">
            <a:extLst>
              <a:ext uri="{FF2B5EF4-FFF2-40B4-BE49-F238E27FC236}">
                <a16:creationId xmlns:a16="http://schemas.microsoft.com/office/drawing/2014/main" xmlns="" id="{8A29D302-0A0A-E9C4-FC8B-0F95B92AF37D}"/>
              </a:ext>
            </a:extLst>
          </p:cNvPr>
          <p:cNvGrpSpPr/>
          <p:nvPr/>
        </p:nvGrpSpPr>
        <p:grpSpPr>
          <a:xfrm>
            <a:off x="-32540" y="1771948"/>
            <a:ext cx="3542501" cy="3506078"/>
            <a:chOff x="-32540" y="1771948"/>
            <a:chExt cx="3542501" cy="3506078"/>
          </a:xfrm>
        </p:grpSpPr>
        <p:sp>
          <p:nvSpPr>
            <p:cNvPr id="14" name="Freeform: Shape 13">
              <a:extLst>
                <a:ext uri="{FF2B5EF4-FFF2-40B4-BE49-F238E27FC236}">
                  <a16:creationId xmlns:a16="http://schemas.microsoft.com/office/drawing/2014/main" xmlns="" id="{C809CEC9-66E5-4E76-8B3D-7E19DD4734CC}"/>
                </a:ext>
              </a:extLst>
            </p:cNvPr>
            <p:cNvSpPr>
              <a:spLocks/>
            </p:cNvSpPr>
            <p:nvPr/>
          </p:nvSpPr>
          <p:spPr bwMode="auto">
            <a:xfrm>
              <a:off x="724556" y="2937984"/>
              <a:ext cx="2393674" cy="1338912"/>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168489"/>
            </a:solidFill>
            <a:ln>
              <a:noFill/>
            </a:ln>
          </p:spPr>
          <p:txBody>
            <a:bodyPr rot="0" vert="horz" wrap="square" lIns="91440" tIns="45720" rIns="91440" bIns="45720" anchor="ctr" anchorCtr="0" upright="1">
              <a:noAutofit/>
            </a:bodyPr>
            <a:lstStyle/>
            <a:p>
              <a:endParaRPr lang="en-US" sz="2800"/>
            </a:p>
          </p:txBody>
        </p:sp>
        <p:sp>
          <p:nvSpPr>
            <p:cNvPr id="16" name="Freeform: Shape 15">
              <a:extLst>
                <a:ext uri="{FF2B5EF4-FFF2-40B4-BE49-F238E27FC236}">
                  <a16:creationId xmlns:a16="http://schemas.microsoft.com/office/drawing/2014/main" xmlns="" id="{12FE39A5-5288-4C77-BADA-8C0ECBF1E098}"/>
                </a:ext>
              </a:extLst>
            </p:cNvPr>
            <p:cNvSpPr>
              <a:spLocks/>
            </p:cNvSpPr>
            <p:nvPr/>
          </p:nvSpPr>
          <p:spPr bwMode="auto">
            <a:xfrm>
              <a:off x="1026672" y="3275772"/>
              <a:ext cx="1789869" cy="2002254"/>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noFill/>
            <a:ln w="28575">
              <a:solidFill>
                <a:srgbClr val="168489"/>
              </a:solidFill>
            </a:ln>
          </p:spPr>
          <p:txBody>
            <a:bodyPr rot="0" vert="horz" wrap="square" lIns="91440" tIns="45720" rIns="91440" bIns="45720" anchor="ctr" anchorCtr="0" upright="1">
              <a:noAutofit/>
            </a:bodyPr>
            <a:lstStyle/>
            <a:p>
              <a:endParaRPr lang="en-US" sz="2800"/>
            </a:p>
          </p:txBody>
        </p:sp>
        <p:sp>
          <p:nvSpPr>
            <p:cNvPr id="18" name="TextBox 41">
              <a:extLst>
                <a:ext uri="{FF2B5EF4-FFF2-40B4-BE49-F238E27FC236}">
                  <a16:creationId xmlns:a16="http://schemas.microsoft.com/office/drawing/2014/main" xmlns="" id="{775D9360-DCCC-41A1-BD6F-F80543CFC757}"/>
                </a:ext>
              </a:extLst>
            </p:cNvPr>
            <p:cNvSpPr txBox="1">
              <a:spLocks noChangeArrowheads="1"/>
            </p:cNvSpPr>
            <p:nvPr/>
          </p:nvSpPr>
          <p:spPr bwMode="auto">
            <a:xfrm>
              <a:off x="-32540" y="1771948"/>
              <a:ext cx="3542501" cy="72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الآثار الاجتماعية والشخصية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Picture 12" descr="Risk ">
              <a:extLst>
                <a:ext uri="{FF2B5EF4-FFF2-40B4-BE49-F238E27FC236}">
                  <a16:creationId xmlns:a16="http://schemas.microsoft.com/office/drawing/2014/main" xmlns="" id="{539955B2-EA19-281F-470A-283AC4C13A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9305" y="3638985"/>
              <a:ext cx="1330283" cy="1330374"/>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993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استراتيجيات إدارة التغيير الفعّالة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نماذج إدارة التغيير الشائعة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تخطيط وتنفيذ عملية التغيير بفعالية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التواصل الفعّال خلال فترات التغيير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التعامل مع مقاومة التغيير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863858164"/>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890DE40-7F1E-4239-9133-4AAEC1420844}"/>
              </a:ext>
            </a:extLst>
          </p:cNvPr>
          <p:cNvSpPr txBox="1"/>
          <p:nvPr/>
        </p:nvSpPr>
        <p:spPr>
          <a:xfrm>
            <a:off x="5009536" y="3429000"/>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أسباب مقاومة التغيير</a:t>
            </a:r>
            <a:endParaRPr lang="en-US"/>
          </a:p>
        </p:txBody>
      </p:sp>
      <p:sp>
        <p:nvSpPr>
          <p:cNvPr id="2" name="TextBox 1">
            <a:extLst>
              <a:ext uri="{FF2B5EF4-FFF2-40B4-BE49-F238E27FC236}">
                <a16:creationId xmlns:a16="http://schemas.microsoft.com/office/drawing/2014/main" xmlns="" id="{F22EE03C-48E0-7811-81AB-01BC05A64B2E}"/>
              </a:ext>
            </a:extLst>
          </p:cNvPr>
          <p:cNvSpPr txBox="1"/>
          <p:nvPr/>
        </p:nvSpPr>
        <p:spPr>
          <a:xfrm>
            <a:off x="1033366" y="1586616"/>
            <a:ext cx="4405906" cy="871008"/>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sz="4400" u="none" dirty="0">
                <a:solidFill>
                  <a:schemeClr val="tx1">
                    <a:lumMod val="95000"/>
                    <a:lumOff val="5000"/>
                  </a:schemeClr>
                </a:solidFill>
              </a:rPr>
              <a:t>اضغط للمشاهدة</a:t>
            </a:r>
            <a:endParaRPr lang="en-US" sz="4400" u="none" dirty="0">
              <a:solidFill>
                <a:schemeClr val="tx1">
                  <a:lumMod val="95000"/>
                  <a:lumOff val="5000"/>
                </a:schemeClr>
              </a:solidFill>
            </a:endParaRPr>
          </a:p>
        </p:txBody>
      </p:sp>
      <p:pic>
        <p:nvPicPr>
          <p:cNvPr id="4" name="Picture 3">
            <a:hlinkClick r:id="rId3"/>
            <a:extLst>
              <a:ext uri="{FF2B5EF4-FFF2-40B4-BE49-F238E27FC236}">
                <a16:creationId xmlns:a16="http://schemas.microsoft.com/office/drawing/2014/main" xmlns="" id="{E797FE60-2085-E4C0-2754-4EDF8DE09AA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38475" y="2457624"/>
            <a:ext cx="3595687" cy="3595687"/>
          </a:xfrm>
          <a:prstGeom prst="rect">
            <a:avLst/>
          </a:prstGeom>
          <a:noFill/>
          <a:ln>
            <a:noFill/>
          </a:ln>
        </p:spPr>
      </p:pic>
      <p:sp>
        <p:nvSpPr>
          <p:cNvPr id="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699617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نماذج إدارة التغيير الشائعة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34" name="Group 33">
            <a:extLst>
              <a:ext uri="{FF2B5EF4-FFF2-40B4-BE49-F238E27FC236}">
                <a16:creationId xmlns:a16="http://schemas.microsoft.com/office/drawing/2014/main" xmlns="" id="{1AF05BBA-CAFE-8764-E7E2-FC85681D87AE}"/>
              </a:ext>
            </a:extLst>
          </p:cNvPr>
          <p:cNvGrpSpPr/>
          <p:nvPr/>
        </p:nvGrpSpPr>
        <p:grpSpPr>
          <a:xfrm>
            <a:off x="80640" y="2573641"/>
            <a:ext cx="2913840" cy="2517689"/>
            <a:chOff x="-204331" y="2419350"/>
            <a:chExt cx="2913840" cy="2517689"/>
          </a:xfrm>
        </p:grpSpPr>
        <p:sp>
          <p:nvSpPr>
            <p:cNvPr id="18" name="مربع نص 18">
              <a:extLst>
                <a:ext uri="{FF2B5EF4-FFF2-40B4-BE49-F238E27FC236}">
                  <a16:creationId xmlns:a16="http://schemas.microsoft.com/office/drawing/2014/main" xmlns="" id="{B036E9C3-CA2E-4ADD-BDB0-7263844453D2}"/>
                </a:ext>
              </a:extLst>
            </p:cNvPr>
            <p:cNvSpPr txBox="1"/>
            <p:nvPr/>
          </p:nvSpPr>
          <p:spPr>
            <a:xfrm>
              <a:off x="-204331" y="4127773"/>
              <a:ext cx="2913840" cy="809266"/>
            </a:xfrm>
            <a:prstGeom prst="rect">
              <a:avLst/>
            </a:prstGeom>
            <a:noFill/>
          </p:spPr>
          <p:txBody>
            <a:bodyPr wrap="square" rtlCol="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نموذج جوليك للتحول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شكل بيضاوي 64">
              <a:extLst>
                <a:ext uri="{FF2B5EF4-FFF2-40B4-BE49-F238E27FC236}">
                  <a16:creationId xmlns:a16="http://schemas.microsoft.com/office/drawing/2014/main" xmlns="" id="{4CF25C47-4F69-4F44-9B2D-F6C367A37840}"/>
                </a:ext>
              </a:extLst>
            </p:cNvPr>
            <p:cNvSpPr/>
            <p:nvPr/>
          </p:nvSpPr>
          <p:spPr>
            <a:xfrm>
              <a:off x="545758" y="2419350"/>
              <a:ext cx="1413663" cy="1412552"/>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1" name="TextBox 6">
              <a:extLst>
                <a:ext uri="{FF2B5EF4-FFF2-40B4-BE49-F238E27FC236}">
                  <a16:creationId xmlns:a16="http://schemas.microsoft.com/office/drawing/2014/main" xmlns="" id="{55F0D12B-B3CE-4A9B-A67B-A7C10EB642EE}"/>
                </a:ext>
              </a:extLst>
            </p:cNvPr>
            <p:cNvSpPr txBox="1"/>
            <p:nvPr/>
          </p:nvSpPr>
          <p:spPr>
            <a:xfrm>
              <a:off x="426460" y="2658883"/>
              <a:ext cx="1660575" cy="882525"/>
            </a:xfrm>
            <a:prstGeom prst="rect">
              <a:avLst/>
            </a:prstGeom>
            <a:noFill/>
          </p:spPr>
          <p:txBody>
            <a:bodyPr wrap="square" rtlCol="0">
              <a:noAutofit/>
            </a:bodyPr>
            <a:lstStyle/>
            <a:p>
              <a:pPr algn="ctr" rtl="1">
                <a:lnSpc>
                  <a:spcPct val="115000"/>
                </a:lnSpc>
              </a:pPr>
              <a:r>
                <a:rPr lang="en-US" sz="4000" b="1" kern="1200">
                  <a:solidFill>
                    <a:srgbClr val="168489"/>
                  </a:solidFill>
                  <a:effectLst/>
                  <a:latin typeface="Calibri" panose="020F0502020204030204" pitchFamily="34" charset="0"/>
                  <a:ea typeface="Calibri" panose="020F0502020204030204" pitchFamily="34" charset="0"/>
                  <a:cs typeface="Activist Light"/>
                </a:rPr>
                <a:t>04</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xmlns="" id="{64312D46-F850-4E54-B11E-5E669BC68760}"/>
              </a:ext>
            </a:extLst>
          </p:cNvPr>
          <p:cNvGrpSpPr/>
          <p:nvPr/>
        </p:nvGrpSpPr>
        <p:grpSpPr>
          <a:xfrm>
            <a:off x="9482491" y="2573641"/>
            <a:ext cx="2913840" cy="2436019"/>
            <a:chOff x="4222809" y="0"/>
            <a:chExt cx="1270240" cy="1062436"/>
          </a:xfrm>
        </p:grpSpPr>
        <p:sp>
          <p:nvSpPr>
            <p:cNvPr id="31" name="شكل بيضاوي 64">
              <a:extLst>
                <a:ext uri="{FF2B5EF4-FFF2-40B4-BE49-F238E27FC236}">
                  <a16:creationId xmlns:a16="http://schemas.microsoft.com/office/drawing/2014/main" xmlns="" id="{E8706E04-E1DF-40C4-A246-00A38715BF83}"/>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2" name="مربع نص 18">
              <a:extLst>
                <a:ext uri="{FF2B5EF4-FFF2-40B4-BE49-F238E27FC236}">
                  <a16:creationId xmlns:a16="http://schemas.microsoft.com/office/drawing/2014/main" xmlns="" id="{959D516D-DD78-4D90-86ED-B9D55209313A}"/>
                </a:ext>
              </a:extLst>
            </p:cNvPr>
            <p:cNvSpPr txBox="1"/>
            <p:nvPr/>
          </p:nvSpPr>
          <p:spPr>
            <a:xfrm>
              <a:off x="4222809" y="780725"/>
              <a:ext cx="1270240" cy="281711"/>
            </a:xfrm>
            <a:prstGeom prst="rect">
              <a:avLst/>
            </a:prstGeom>
            <a:noFill/>
          </p:spPr>
          <p:txBody>
            <a:bodyPr wrap="square" rtlCol="1">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نموذج كوتر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6">
              <a:extLst>
                <a:ext uri="{FF2B5EF4-FFF2-40B4-BE49-F238E27FC236}">
                  <a16:creationId xmlns:a16="http://schemas.microsoft.com/office/drawing/2014/main" xmlns="" id="{5B56BBE5-A0D7-4F31-8CF6-DAE8AB49C98B}"/>
                </a:ext>
              </a:extLst>
            </p:cNvPr>
            <p:cNvSpPr txBox="1"/>
            <p:nvPr/>
          </p:nvSpPr>
          <p:spPr>
            <a:xfrm>
              <a:off x="4498148" y="104469"/>
              <a:ext cx="723900" cy="384902"/>
            </a:xfrm>
            <a:prstGeom prst="rect">
              <a:avLst/>
            </a:prstGeom>
            <a:noFill/>
          </p:spPr>
          <p:txBody>
            <a:bodyPr wrap="square" rtlCol="0">
              <a:noAutofit/>
            </a:bodyPr>
            <a:lstStyle/>
            <a:p>
              <a:pPr algn="ctr" rtl="0">
                <a:lnSpc>
                  <a:spcPct val="115000"/>
                </a:lnSpc>
              </a:pPr>
              <a:r>
                <a:rPr lang="en-US" sz="4000" b="1" kern="1200">
                  <a:solidFill>
                    <a:srgbClr val="168489"/>
                  </a:solidFill>
                  <a:effectLst/>
                  <a:latin typeface="Calibri" panose="020F0502020204030204" pitchFamily="34" charset="0"/>
                  <a:ea typeface="Calibri" panose="020F0502020204030204" pitchFamily="34" charset="0"/>
                  <a:cs typeface="Activist Light"/>
                </a:rPr>
                <a:t>01</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3" name="Group 22">
            <a:extLst>
              <a:ext uri="{FF2B5EF4-FFF2-40B4-BE49-F238E27FC236}">
                <a16:creationId xmlns:a16="http://schemas.microsoft.com/office/drawing/2014/main" xmlns="" id="{DBB98C03-03F8-40F1-AF15-2A4559BE3D90}"/>
              </a:ext>
            </a:extLst>
          </p:cNvPr>
          <p:cNvGrpSpPr/>
          <p:nvPr/>
        </p:nvGrpSpPr>
        <p:grpSpPr>
          <a:xfrm>
            <a:off x="6587152" y="2573641"/>
            <a:ext cx="2913840" cy="2436019"/>
            <a:chOff x="2815206" y="0"/>
            <a:chExt cx="1270240" cy="1062436"/>
          </a:xfrm>
        </p:grpSpPr>
        <p:sp>
          <p:nvSpPr>
            <p:cNvPr id="28" name="شكل بيضاوي 64">
              <a:extLst>
                <a:ext uri="{FF2B5EF4-FFF2-40B4-BE49-F238E27FC236}">
                  <a16:creationId xmlns:a16="http://schemas.microsoft.com/office/drawing/2014/main" xmlns="" id="{FC969E7D-1C24-4196-B249-5AA4AF16389F}"/>
                </a:ext>
              </a:extLst>
            </p:cNvPr>
            <p:cNvSpPr/>
            <p:nvPr/>
          </p:nvSpPr>
          <p:spPr>
            <a:xfrm>
              <a:off x="3139177"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9" name="مربع نص 18">
              <a:extLst>
                <a:ext uri="{FF2B5EF4-FFF2-40B4-BE49-F238E27FC236}">
                  <a16:creationId xmlns:a16="http://schemas.microsoft.com/office/drawing/2014/main" xmlns="" id="{59EC38A1-9F79-4A8F-B660-509C12A92416}"/>
                </a:ext>
              </a:extLst>
            </p:cNvPr>
            <p:cNvSpPr txBox="1"/>
            <p:nvPr/>
          </p:nvSpPr>
          <p:spPr>
            <a:xfrm>
              <a:off x="2815206" y="780725"/>
              <a:ext cx="1270240" cy="281711"/>
            </a:xfrm>
            <a:prstGeom prst="rect">
              <a:avLst/>
            </a:prstGeom>
            <a:noFill/>
          </p:spPr>
          <p:txBody>
            <a:bodyPr wrap="square" rtlCol="1">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نموذج لوين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6">
              <a:extLst>
                <a:ext uri="{FF2B5EF4-FFF2-40B4-BE49-F238E27FC236}">
                  <a16:creationId xmlns:a16="http://schemas.microsoft.com/office/drawing/2014/main" xmlns="" id="{FFFD5728-1075-4750-86F8-B6848306734A}"/>
                </a:ext>
              </a:extLst>
            </p:cNvPr>
            <p:cNvSpPr txBox="1"/>
            <p:nvPr/>
          </p:nvSpPr>
          <p:spPr>
            <a:xfrm>
              <a:off x="3087130" y="104469"/>
              <a:ext cx="723900" cy="384902"/>
            </a:xfrm>
            <a:prstGeom prst="rect">
              <a:avLst/>
            </a:prstGeom>
            <a:noFill/>
          </p:spPr>
          <p:txBody>
            <a:bodyPr wrap="square" rtlCol="0">
              <a:noAutofit/>
            </a:bodyPr>
            <a:lstStyle/>
            <a:p>
              <a:pPr algn="ctr" rtl="0">
                <a:lnSpc>
                  <a:spcPct val="115000"/>
                </a:lnSpc>
              </a:pPr>
              <a:r>
                <a:rPr lang="en-US" sz="4000" b="1" kern="1200">
                  <a:solidFill>
                    <a:srgbClr val="168489"/>
                  </a:solidFill>
                  <a:effectLst/>
                  <a:latin typeface="Calibri" panose="020F0502020204030204" pitchFamily="34" charset="0"/>
                  <a:ea typeface="Calibri" panose="020F0502020204030204" pitchFamily="34" charset="0"/>
                  <a:cs typeface="Activist Light"/>
                </a:rPr>
                <a:t>02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4" name="Group 23">
            <a:extLst>
              <a:ext uri="{FF2B5EF4-FFF2-40B4-BE49-F238E27FC236}">
                <a16:creationId xmlns:a16="http://schemas.microsoft.com/office/drawing/2014/main" xmlns="" id="{5F094391-D1E4-4E69-B4B9-2A5706AFFE60}"/>
              </a:ext>
            </a:extLst>
          </p:cNvPr>
          <p:cNvGrpSpPr/>
          <p:nvPr/>
        </p:nvGrpSpPr>
        <p:grpSpPr>
          <a:xfrm>
            <a:off x="3331666" y="2573641"/>
            <a:ext cx="2913840" cy="2513165"/>
            <a:chOff x="1407603" y="0"/>
            <a:chExt cx="1270240" cy="1096082"/>
          </a:xfrm>
        </p:grpSpPr>
        <p:sp>
          <p:nvSpPr>
            <p:cNvPr id="25" name="شكل بيضاوي 64">
              <a:extLst>
                <a:ext uri="{FF2B5EF4-FFF2-40B4-BE49-F238E27FC236}">
                  <a16:creationId xmlns:a16="http://schemas.microsoft.com/office/drawing/2014/main" xmlns="" id="{8DBEB20C-8F3B-4FD3-9B67-F6780C2AD32D}"/>
                </a:ext>
              </a:extLst>
            </p:cNvPr>
            <p:cNvSpPr/>
            <p:nvPr/>
          </p:nvSpPr>
          <p:spPr>
            <a:xfrm>
              <a:off x="1738028"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6" name="مربع نص 18">
              <a:extLst>
                <a:ext uri="{FF2B5EF4-FFF2-40B4-BE49-F238E27FC236}">
                  <a16:creationId xmlns:a16="http://schemas.microsoft.com/office/drawing/2014/main" xmlns="" id="{464D6874-6D0C-4B43-BF9E-2A38C6BCB502}"/>
                </a:ext>
              </a:extLst>
            </p:cNvPr>
            <p:cNvSpPr txBox="1"/>
            <p:nvPr/>
          </p:nvSpPr>
          <p:spPr>
            <a:xfrm>
              <a:off x="1407603" y="747078"/>
              <a:ext cx="1270240" cy="349004"/>
            </a:xfrm>
            <a:prstGeom prst="rect">
              <a:avLst/>
            </a:prstGeom>
            <a:noFill/>
          </p:spPr>
          <p:txBody>
            <a:bodyPr wrap="square" rtlCol="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نموذج </a:t>
              </a:r>
              <a:r>
                <a:rPr lang="en-US" sz="28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ADKAR</a:t>
              </a: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التسلسلي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6">
              <a:extLst>
                <a:ext uri="{FF2B5EF4-FFF2-40B4-BE49-F238E27FC236}">
                  <a16:creationId xmlns:a16="http://schemas.microsoft.com/office/drawing/2014/main" xmlns="" id="{1EC7A5DA-E3BD-44CF-8ECA-4A5056C6161F}"/>
                </a:ext>
              </a:extLst>
            </p:cNvPr>
            <p:cNvSpPr txBox="1"/>
            <p:nvPr/>
          </p:nvSpPr>
          <p:spPr>
            <a:xfrm>
              <a:off x="1686000" y="104469"/>
              <a:ext cx="723900" cy="384901"/>
            </a:xfrm>
            <a:prstGeom prst="rect">
              <a:avLst/>
            </a:prstGeom>
            <a:noFill/>
          </p:spPr>
          <p:txBody>
            <a:bodyPr wrap="square" rtlCol="0">
              <a:noAutofit/>
            </a:bodyPr>
            <a:lstStyle/>
            <a:p>
              <a:pPr algn="ctr" rtl="0">
                <a:lnSpc>
                  <a:spcPct val="115000"/>
                </a:lnSpc>
              </a:pPr>
              <a:r>
                <a:rPr lang="en-US" sz="40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1630689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تخطيط وتنفيذ عملية التغيير بفعالية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6" name="Group 65">
            <a:extLst>
              <a:ext uri="{FF2B5EF4-FFF2-40B4-BE49-F238E27FC236}">
                <a16:creationId xmlns:a16="http://schemas.microsoft.com/office/drawing/2014/main" xmlns="" id="{B6E3242A-811E-82D2-36C6-A6625E2D399C}"/>
              </a:ext>
            </a:extLst>
          </p:cNvPr>
          <p:cNvGrpSpPr/>
          <p:nvPr/>
        </p:nvGrpSpPr>
        <p:grpSpPr>
          <a:xfrm>
            <a:off x="3117148" y="2705253"/>
            <a:ext cx="3240060" cy="3477739"/>
            <a:chOff x="3117148" y="2133600"/>
            <a:chExt cx="3240060" cy="3477739"/>
          </a:xfrm>
        </p:grpSpPr>
        <p:sp>
          <p:nvSpPr>
            <p:cNvPr id="53" name="Shape">
              <a:extLst>
                <a:ext uri="{FF2B5EF4-FFF2-40B4-BE49-F238E27FC236}">
                  <a16:creationId xmlns:a16="http://schemas.microsoft.com/office/drawing/2014/main" xmlns="" id="{4E0D31F3-35D7-472C-BA77-2B4FAC7BF686}"/>
                </a:ext>
              </a:extLst>
            </p:cNvPr>
            <p:cNvSpPr/>
            <p:nvPr/>
          </p:nvSpPr>
          <p:spPr>
            <a:xfrm>
              <a:off x="4219597" y="2133600"/>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55" name="Shape">
              <a:extLst>
                <a:ext uri="{FF2B5EF4-FFF2-40B4-BE49-F238E27FC236}">
                  <a16:creationId xmlns:a16="http://schemas.microsoft.com/office/drawing/2014/main" xmlns="" id="{30EB4560-DD2E-44EA-91A3-C9CC1B6D1A42}"/>
                </a:ext>
              </a:extLst>
            </p:cNvPr>
            <p:cNvSpPr/>
            <p:nvPr/>
          </p:nvSpPr>
          <p:spPr>
            <a:xfrm>
              <a:off x="3117148" y="2930840"/>
              <a:ext cx="3240060" cy="26804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59" name="TextBox 69">
              <a:extLst>
                <a:ext uri="{FF2B5EF4-FFF2-40B4-BE49-F238E27FC236}">
                  <a16:creationId xmlns:a16="http://schemas.microsoft.com/office/drawing/2014/main" xmlns="" id="{BB211271-7FC8-408C-8F24-9CE5F84E0A66}"/>
                </a:ext>
              </a:extLst>
            </p:cNvPr>
            <p:cNvSpPr txBox="1"/>
            <p:nvPr/>
          </p:nvSpPr>
          <p:spPr>
            <a:xfrm>
              <a:off x="3675691" y="3570558"/>
              <a:ext cx="2038833" cy="1839387"/>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قيادة فعالة لقيادة التغيير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43" descr="Man with solid fill">
              <a:extLst>
                <a:ext uri="{FF2B5EF4-FFF2-40B4-BE49-F238E27FC236}">
                  <a16:creationId xmlns:a16="http://schemas.microsoft.com/office/drawing/2014/main" xmlns="" id="{FE93F34A-85B2-45A7-8AD9-21794F26BFB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78295" y="2308022"/>
              <a:ext cx="667568" cy="667566"/>
            </a:xfrm>
            <a:prstGeom prst="rect">
              <a:avLst/>
            </a:prstGeom>
          </p:spPr>
        </p:pic>
      </p:grpSp>
      <p:grpSp>
        <p:nvGrpSpPr>
          <p:cNvPr id="68" name="Group 67">
            <a:extLst>
              <a:ext uri="{FF2B5EF4-FFF2-40B4-BE49-F238E27FC236}">
                <a16:creationId xmlns:a16="http://schemas.microsoft.com/office/drawing/2014/main" xmlns="" id="{1A18A765-88C5-1FD9-8491-93BFE6FAA1D9}"/>
              </a:ext>
            </a:extLst>
          </p:cNvPr>
          <p:cNvGrpSpPr/>
          <p:nvPr/>
        </p:nvGrpSpPr>
        <p:grpSpPr>
          <a:xfrm>
            <a:off x="8543629" y="2705253"/>
            <a:ext cx="3240064" cy="3477739"/>
            <a:chOff x="8543629" y="2133600"/>
            <a:chExt cx="3240064" cy="3477739"/>
          </a:xfrm>
        </p:grpSpPr>
        <p:sp>
          <p:nvSpPr>
            <p:cNvPr id="52" name="Shape">
              <a:extLst>
                <a:ext uri="{FF2B5EF4-FFF2-40B4-BE49-F238E27FC236}">
                  <a16:creationId xmlns:a16="http://schemas.microsoft.com/office/drawing/2014/main" xmlns="" id="{01920B4F-0014-4786-B862-F26086BF650C}"/>
                </a:ext>
              </a:extLst>
            </p:cNvPr>
            <p:cNvSpPr/>
            <p:nvPr/>
          </p:nvSpPr>
          <p:spPr>
            <a:xfrm>
              <a:off x="9646079" y="2133600"/>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57" name="Shape">
              <a:extLst>
                <a:ext uri="{FF2B5EF4-FFF2-40B4-BE49-F238E27FC236}">
                  <a16:creationId xmlns:a16="http://schemas.microsoft.com/office/drawing/2014/main" xmlns="" id="{6C44AE55-C6B0-4726-8F08-5AB3E63B45F5}"/>
                </a:ext>
              </a:extLst>
            </p:cNvPr>
            <p:cNvSpPr/>
            <p:nvPr/>
          </p:nvSpPr>
          <p:spPr>
            <a:xfrm>
              <a:off x="8543629" y="2930840"/>
              <a:ext cx="3240064" cy="26804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61" name="TextBox 22">
              <a:extLst>
                <a:ext uri="{FF2B5EF4-FFF2-40B4-BE49-F238E27FC236}">
                  <a16:creationId xmlns:a16="http://schemas.microsoft.com/office/drawing/2014/main" xmlns="" id="{BBA0A6C1-AB94-46E4-AE55-192C954967E3}"/>
                </a:ext>
              </a:extLst>
            </p:cNvPr>
            <p:cNvSpPr txBox="1"/>
            <p:nvPr/>
          </p:nvSpPr>
          <p:spPr>
            <a:xfrm>
              <a:off x="9359033" y="3586250"/>
              <a:ext cx="1671523" cy="1421980"/>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الحاجة للتغيير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6" name="رسم 15" descr="قائمة اختيار">
              <a:extLst>
                <a:ext uri="{FF2B5EF4-FFF2-40B4-BE49-F238E27FC236}">
                  <a16:creationId xmlns:a16="http://schemas.microsoft.com/office/drawing/2014/main" xmlns="" id="{36A13BC7-BB06-119C-F0BE-C21B0F93A5C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799838" y="2290083"/>
              <a:ext cx="703445" cy="703445"/>
            </a:xfrm>
            <a:prstGeom prst="rect">
              <a:avLst/>
            </a:prstGeom>
          </p:spPr>
        </p:pic>
      </p:grpSp>
      <p:grpSp>
        <p:nvGrpSpPr>
          <p:cNvPr id="65" name="Group 64">
            <a:extLst>
              <a:ext uri="{FF2B5EF4-FFF2-40B4-BE49-F238E27FC236}">
                <a16:creationId xmlns:a16="http://schemas.microsoft.com/office/drawing/2014/main" xmlns="" id="{D36A7072-8610-705A-CE19-D9274998DDD4}"/>
              </a:ext>
            </a:extLst>
          </p:cNvPr>
          <p:cNvGrpSpPr/>
          <p:nvPr/>
        </p:nvGrpSpPr>
        <p:grpSpPr>
          <a:xfrm>
            <a:off x="408307" y="2705253"/>
            <a:ext cx="3239620" cy="3476855"/>
            <a:chOff x="408307" y="2133600"/>
            <a:chExt cx="3239620" cy="3476855"/>
          </a:xfrm>
        </p:grpSpPr>
        <p:sp>
          <p:nvSpPr>
            <p:cNvPr id="50" name="Shape">
              <a:extLst>
                <a:ext uri="{FF2B5EF4-FFF2-40B4-BE49-F238E27FC236}">
                  <a16:creationId xmlns:a16="http://schemas.microsoft.com/office/drawing/2014/main" xmlns="" id="{1176D3FC-4375-4739-A364-489C74E975E5}"/>
                </a:ext>
              </a:extLst>
            </p:cNvPr>
            <p:cNvSpPr/>
            <p:nvPr/>
          </p:nvSpPr>
          <p:spPr>
            <a:xfrm>
              <a:off x="1510535" y="2133600"/>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54" name="Shape">
              <a:extLst>
                <a:ext uri="{FF2B5EF4-FFF2-40B4-BE49-F238E27FC236}">
                  <a16:creationId xmlns:a16="http://schemas.microsoft.com/office/drawing/2014/main" xmlns="" id="{80488DA4-2D25-4B78-A268-1771256A4A32}"/>
                </a:ext>
              </a:extLst>
            </p:cNvPr>
            <p:cNvSpPr/>
            <p:nvPr/>
          </p:nvSpPr>
          <p:spPr>
            <a:xfrm>
              <a:off x="408307" y="2930840"/>
              <a:ext cx="3239620" cy="2679615"/>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58" name="TextBox 13">
              <a:extLst>
                <a:ext uri="{FF2B5EF4-FFF2-40B4-BE49-F238E27FC236}">
                  <a16:creationId xmlns:a16="http://schemas.microsoft.com/office/drawing/2014/main" xmlns="" id="{35CCB84C-9EB1-47F1-9D2E-096F731C90C4}"/>
                </a:ext>
              </a:extLst>
            </p:cNvPr>
            <p:cNvSpPr txBox="1"/>
            <p:nvPr/>
          </p:nvSpPr>
          <p:spPr>
            <a:xfrm>
              <a:off x="900845" y="3532005"/>
              <a:ext cx="2125372" cy="1918519"/>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إعداد خطة تنفيذ شاملة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8" name="Graphic 35" descr="Open book with solid fill">
              <a:extLst>
                <a:ext uri="{FF2B5EF4-FFF2-40B4-BE49-F238E27FC236}">
                  <a16:creationId xmlns:a16="http://schemas.microsoft.com/office/drawing/2014/main" xmlns="" id="{A0EDCF93-D64D-4368-91CB-B4728818513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676337" y="2289994"/>
              <a:ext cx="703559" cy="703625"/>
            </a:xfrm>
            <a:prstGeom prst="rect">
              <a:avLst/>
            </a:prstGeom>
          </p:spPr>
        </p:pic>
      </p:grpSp>
      <p:grpSp>
        <p:nvGrpSpPr>
          <p:cNvPr id="67" name="Group 66">
            <a:extLst>
              <a:ext uri="{FF2B5EF4-FFF2-40B4-BE49-F238E27FC236}">
                <a16:creationId xmlns:a16="http://schemas.microsoft.com/office/drawing/2014/main" xmlns="" id="{DC9C1608-F4C4-160B-3190-0EC74BF2BED6}"/>
              </a:ext>
            </a:extLst>
          </p:cNvPr>
          <p:cNvGrpSpPr/>
          <p:nvPr/>
        </p:nvGrpSpPr>
        <p:grpSpPr>
          <a:xfrm>
            <a:off x="5834788" y="2705253"/>
            <a:ext cx="3240064" cy="3477739"/>
            <a:chOff x="5834788" y="2133600"/>
            <a:chExt cx="3240064" cy="3477739"/>
          </a:xfrm>
        </p:grpSpPr>
        <p:sp>
          <p:nvSpPr>
            <p:cNvPr id="51" name="Shape">
              <a:extLst>
                <a:ext uri="{FF2B5EF4-FFF2-40B4-BE49-F238E27FC236}">
                  <a16:creationId xmlns:a16="http://schemas.microsoft.com/office/drawing/2014/main" xmlns="" id="{7818EB76-823D-4B5A-9B16-080F96AD5B7C}"/>
                </a:ext>
              </a:extLst>
            </p:cNvPr>
            <p:cNvSpPr/>
            <p:nvPr/>
          </p:nvSpPr>
          <p:spPr>
            <a:xfrm>
              <a:off x="6937236" y="2133600"/>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56" name="Shape">
              <a:extLst>
                <a:ext uri="{FF2B5EF4-FFF2-40B4-BE49-F238E27FC236}">
                  <a16:creationId xmlns:a16="http://schemas.microsoft.com/office/drawing/2014/main" xmlns="" id="{1D7BE3D6-078E-4874-B1EB-F00AB3FE8246}"/>
                </a:ext>
              </a:extLst>
            </p:cNvPr>
            <p:cNvSpPr/>
            <p:nvPr/>
          </p:nvSpPr>
          <p:spPr>
            <a:xfrm>
              <a:off x="5834788" y="2930840"/>
              <a:ext cx="3240064" cy="26804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60" name="TextBox 19">
              <a:extLst>
                <a:ext uri="{FF2B5EF4-FFF2-40B4-BE49-F238E27FC236}">
                  <a16:creationId xmlns:a16="http://schemas.microsoft.com/office/drawing/2014/main" xmlns="" id="{7BB6CD47-7839-480A-ADFF-381682046270}"/>
                </a:ext>
              </a:extLst>
            </p:cNvPr>
            <p:cNvSpPr txBox="1"/>
            <p:nvPr/>
          </p:nvSpPr>
          <p:spPr>
            <a:xfrm>
              <a:off x="6508586" y="3575463"/>
              <a:ext cx="1820755" cy="1502542"/>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صياغة رؤية واضحة للتغيير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9" name="Graphic 159" descr="Questions with solid fill">
              <a:extLst>
                <a:ext uri="{FF2B5EF4-FFF2-40B4-BE49-F238E27FC236}">
                  <a16:creationId xmlns:a16="http://schemas.microsoft.com/office/drawing/2014/main" xmlns="" id="{2BAAD278-53BA-01B6-7BAA-D44FD298416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044263" y="2263218"/>
              <a:ext cx="757175" cy="757175"/>
            </a:xfrm>
            <a:prstGeom prst="rect">
              <a:avLst/>
            </a:prstGeom>
          </p:spPr>
        </p:pic>
      </p:grpSp>
      <p:sp>
        <p:nvSpPr>
          <p:cNvPr id="34"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0180889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1000"/>
                                        <p:tgtEl>
                                          <p:spTgt spid="67"/>
                                        </p:tgtEl>
                                      </p:cBhvr>
                                    </p:animEffect>
                                    <p:anim calcmode="lin" valueType="num">
                                      <p:cBhvr>
                                        <p:cTn id="15" dur="1000" fill="hold"/>
                                        <p:tgtEl>
                                          <p:spTgt spid="67"/>
                                        </p:tgtEl>
                                        <p:attrNameLst>
                                          <p:attrName>ppt_x</p:attrName>
                                        </p:attrNameLst>
                                      </p:cBhvr>
                                      <p:tavLst>
                                        <p:tav tm="0">
                                          <p:val>
                                            <p:strVal val="#ppt_x"/>
                                          </p:val>
                                        </p:tav>
                                        <p:tav tm="100000">
                                          <p:val>
                                            <p:strVal val="#ppt_x"/>
                                          </p:val>
                                        </p:tav>
                                      </p:tavLst>
                                    </p:anim>
                                    <p:anim calcmode="lin" valueType="num">
                                      <p:cBhvr>
                                        <p:cTn id="16"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000"/>
                                        <p:tgtEl>
                                          <p:spTgt spid="66"/>
                                        </p:tgtEl>
                                      </p:cBhvr>
                                    </p:animEffect>
                                    <p:anim calcmode="lin" valueType="num">
                                      <p:cBhvr>
                                        <p:cTn id="22" dur="1000" fill="hold"/>
                                        <p:tgtEl>
                                          <p:spTgt spid="66"/>
                                        </p:tgtEl>
                                        <p:attrNameLst>
                                          <p:attrName>ppt_x</p:attrName>
                                        </p:attrNameLst>
                                      </p:cBhvr>
                                      <p:tavLst>
                                        <p:tav tm="0">
                                          <p:val>
                                            <p:strVal val="#ppt_x"/>
                                          </p:val>
                                        </p:tav>
                                        <p:tav tm="100000">
                                          <p:val>
                                            <p:strVal val="#ppt_x"/>
                                          </p:val>
                                        </p:tav>
                                      </p:tavLst>
                                    </p:anim>
                                    <p:anim calcmode="lin" valueType="num">
                                      <p:cBhvr>
                                        <p:cTn id="23"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1000"/>
                                        <p:tgtEl>
                                          <p:spTgt spid="65"/>
                                        </p:tgtEl>
                                      </p:cBhvr>
                                    </p:animEffect>
                                    <p:anim calcmode="lin" valueType="num">
                                      <p:cBhvr>
                                        <p:cTn id="29" dur="1000" fill="hold"/>
                                        <p:tgtEl>
                                          <p:spTgt spid="65"/>
                                        </p:tgtEl>
                                        <p:attrNameLst>
                                          <p:attrName>ppt_x</p:attrName>
                                        </p:attrNameLst>
                                      </p:cBhvr>
                                      <p:tavLst>
                                        <p:tav tm="0">
                                          <p:val>
                                            <p:strVal val="#ppt_x"/>
                                          </p:val>
                                        </p:tav>
                                        <p:tav tm="100000">
                                          <p:val>
                                            <p:strVal val="#ppt_x"/>
                                          </p:val>
                                        </p:tav>
                                      </p:tavLst>
                                    </p:anim>
                                    <p:anim calcmode="lin" valueType="num">
                                      <p:cBhvr>
                                        <p:cTn id="3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تخطيط وتنفيذ عملية التغيير بفعالية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3" name="Group 62">
            <a:extLst>
              <a:ext uri="{FF2B5EF4-FFF2-40B4-BE49-F238E27FC236}">
                <a16:creationId xmlns:a16="http://schemas.microsoft.com/office/drawing/2014/main" xmlns="" id="{C71B8573-D93E-5899-3B31-D71485946473}"/>
              </a:ext>
            </a:extLst>
          </p:cNvPr>
          <p:cNvGrpSpPr/>
          <p:nvPr/>
        </p:nvGrpSpPr>
        <p:grpSpPr>
          <a:xfrm>
            <a:off x="4492828" y="2371226"/>
            <a:ext cx="3240060" cy="3477739"/>
            <a:chOff x="4492828" y="4789961"/>
            <a:chExt cx="3240060" cy="3477739"/>
          </a:xfrm>
        </p:grpSpPr>
        <p:sp>
          <p:nvSpPr>
            <p:cNvPr id="47" name="Shape">
              <a:extLst>
                <a:ext uri="{FF2B5EF4-FFF2-40B4-BE49-F238E27FC236}">
                  <a16:creationId xmlns:a16="http://schemas.microsoft.com/office/drawing/2014/main" xmlns="" id="{5286945A-710E-4B13-B133-A8A7BE05C74B}"/>
                </a:ext>
              </a:extLst>
            </p:cNvPr>
            <p:cNvSpPr/>
            <p:nvPr/>
          </p:nvSpPr>
          <p:spPr>
            <a:xfrm>
              <a:off x="5595276" y="4789961"/>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48" name="Shape">
              <a:extLst>
                <a:ext uri="{FF2B5EF4-FFF2-40B4-BE49-F238E27FC236}">
                  <a16:creationId xmlns:a16="http://schemas.microsoft.com/office/drawing/2014/main" xmlns="" id="{4B20AE77-76AD-460F-A415-7F0BF2DCB463}"/>
                </a:ext>
              </a:extLst>
            </p:cNvPr>
            <p:cNvSpPr/>
            <p:nvPr/>
          </p:nvSpPr>
          <p:spPr>
            <a:xfrm>
              <a:off x="4492828" y="5587201"/>
              <a:ext cx="3240060" cy="26804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49" name="TextBox 77">
              <a:extLst>
                <a:ext uri="{FF2B5EF4-FFF2-40B4-BE49-F238E27FC236}">
                  <a16:creationId xmlns:a16="http://schemas.microsoft.com/office/drawing/2014/main" xmlns="" id="{29E44573-3F55-43E7-82C7-8AD83FF526DC}"/>
                </a:ext>
              </a:extLst>
            </p:cNvPr>
            <p:cNvSpPr txBox="1"/>
            <p:nvPr/>
          </p:nvSpPr>
          <p:spPr>
            <a:xfrm>
              <a:off x="5169175" y="6155669"/>
              <a:ext cx="1906471" cy="1924305"/>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الدعم والتدريب للموظفين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2" descr="Classroom with solid fill">
              <a:extLst>
                <a:ext uri="{FF2B5EF4-FFF2-40B4-BE49-F238E27FC236}">
                  <a16:creationId xmlns:a16="http://schemas.microsoft.com/office/drawing/2014/main" xmlns="" id="{1D9725B9-4E47-4D82-A68A-BD53D3C3FFF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805457" y="4985916"/>
              <a:ext cx="689239" cy="689239"/>
            </a:xfrm>
            <a:prstGeom prst="rect">
              <a:avLst/>
            </a:prstGeom>
          </p:spPr>
        </p:pic>
      </p:grpSp>
      <p:grpSp>
        <p:nvGrpSpPr>
          <p:cNvPr id="62" name="Group 61">
            <a:extLst>
              <a:ext uri="{FF2B5EF4-FFF2-40B4-BE49-F238E27FC236}">
                <a16:creationId xmlns:a16="http://schemas.microsoft.com/office/drawing/2014/main" xmlns="" id="{B07301C1-4E94-71B9-4B5D-C676C498D5A8}"/>
              </a:ext>
            </a:extLst>
          </p:cNvPr>
          <p:cNvGrpSpPr/>
          <p:nvPr/>
        </p:nvGrpSpPr>
        <p:grpSpPr>
          <a:xfrm>
            <a:off x="7210468" y="2371226"/>
            <a:ext cx="3240064" cy="3477739"/>
            <a:chOff x="7210468" y="4789961"/>
            <a:chExt cx="3240064" cy="3477739"/>
          </a:xfrm>
        </p:grpSpPr>
        <p:sp>
          <p:nvSpPr>
            <p:cNvPr id="41" name="Shape">
              <a:extLst>
                <a:ext uri="{FF2B5EF4-FFF2-40B4-BE49-F238E27FC236}">
                  <a16:creationId xmlns:a16="http://schemas.microsoft.com/office/drawing/2014/main" xmlns="" id="{4A4ADE66-4767-4CEF-B937-7B2C1DA30B6E}"/>
                </a:ext>
              </a:extLst>
            </p:cNvPr>
            <p:cNvSpPr/>
            <p:nvPr/>
          </p:nvSpPr>
          <p:spPr>
            <a:xfrm>
              <a:off x="8312916" y="4789961"/>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42" name="Shape">
              <a:extLst>
                <a:ext uri="{FF2B5EF4-FFF2-40B4-BE49-F238E27FC236}">
                  <a16:creationId xmlns:a16="http://schemas.microsoft.com/office/drawing/2014/main" xmlns="" id="{07D904EC-7BBC-4718-8EFA-55E5BD536452}"/>
                </a:ext>
              </a:extLst>
            </p:cNvPr>
            <p:cNvSpPr/>
            <p:nvPr/>
          </p:nvSpPr>
          <p:spPr>
            <a:xfrm>
              <a:off x="7210468" y="5587201"/>
              <a:ext cx="3240064" cy="26804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43" name="TextBox 19">
              <a:extLst>
                <a:ext uri="{FF2B5EF4-FFF2-40B4-BE49-F238E27FC236}">
                  <a16:creationId xmlns:a16="http://schemas.microsoft.com/office/drawing/2014/main" xmlns="" id="{1B73750D-6BA2-4C86-869C-85E2297688FC}"/>
                </a:ext>
              </a:extLst>
            </p:cNvPr>
            <p:cNvSpPr txBox="1"/>
            <p:nvPr/>
          </p:nvSpPr>
          <p:spPr>
            <a:xfrm>
              <a:off x="7795737" y="6235436"/>
              <a:ext cx="2172975" cy="1392161"/>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المقاومة والتواصل الفعال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5" name="Graphic 48" descr="Handshake with solid fill">
              <a:extLst>
                <a:ext uri="{FF2B5EF4-FFF2-40B4-BE49-F238E27FC236}">
                  <a16:creationId xmlns:a16="http://schemas.microsoft.com/office/drawing/2014/main" xmlns="" id="{5F79A9CA-76A4-4151-A3FC-A43E59AAF54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530466" y="4963103"/>
              <a:ext cx="734865" cy="734865"/>
            </a:xfrm>
            <a:prstGeom prst="rect">
              <a:avLst/>
            </a:prstGeom>
          </p:spPr>
        </p:pic>
      </p:grpSp>
      <p:grpSp>
        <p:nvGrpSpPr>
          <p:cNvPr id="64" name="Group 63">
            <a:extLst>
              <a:ext uri="{FF2B5EF4-FFF2-40B4-BE49-F238E27FC236}">
                <a16:creationId xmlns:a16="http://schemas.microsoft.com/office/drawing/2014/main" xmlns="" id="{208D3692-D6EB-CC12-BEBC-0BDED179D05B}"/>
              </a:ext>
            </a:extLst>
          </p:cNvPr>
          <p:cNvGrpSpPr/>
          <p:nvPr/>
        </p:nvGrpSpPr>
        <p:grpSpPr>
          <a:xfrm>
            <a:off x="1783987" y="2371226"/>
            <a:ext cx="3239620" cy="3476855"/>
            <a:chOff x="1783987" y="4789961"/>
            <a:chExt cx="3239620" cy="3476855"/>
          </a:xfrm>
        </p:grpSpPr>
        <p:sp>
          <p:nvSpPr>
            <p:cNvPr id="44" name="Shape">
              <a:extLst>
                <a:ext uri="{FF2B5EF4-FFF2-40B4-BE49-F238E27FC236}">
                  <a16:creationId xmlns:a16="http://schemas.microsoft.com/office/drawing/2014/main" xmlns="" id="{70E3CDDE-2C3E-4FD7-8567-1B7D62982E55}"/>
                </a:ext>
              </a:extLst>
            </p:cNvPr>
            <p:cNvSpPr/>
            <p:nvPr/>
          </p:nvSpPr>
          <p:spPr>
            <a:xfrm>
              <a:off x="2886214" y="4789961"/>
              <a:ext cx="1035165" cy="1042612"/>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45" name="Shape">
              <a:extLst>
                <a:ext uri="{FF2B5EF4-FFF2-40B4-BE49-F238E27FC236}">
                  <a16:creationId xmlns:a16="http://schemas.microsoft.com/office/drawing/2014/main" xmlns="" id="{511E4196-032B-4BE2-87F7-4B47046BCF54}"/>
                </a:ext>
              </a:extLst>
            </p:cNvPr>
            <p:cNvSpPr/>
            <p:nvPr/>
          </p:nvSpPr>
          <p:spPr>
            <a:xfrm>
              <a:off x="1783987" y="5587201"/>
              <a:ext cx="3239620" cy="2679615"/>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46" name="TextBox 13">
              <a:extLst>
                <a:ext uri="{FF2B5EF4-FFF2-40B4-BE49-F238E27FC236}">
                  <a16:creationId xmlns:a16="http://schemas.microsoft.com/office/drawing/2014/main" xmlns="" id="{C47B3A2A-14F4-4ABC-A2D5-AFC9E62816AF}"/>
                </a:ext>
              </a:extLst>
            </p:cNvPr>
            <p:cNvSpPr txBox="1"/>
            <p:nvPr/>
          </p:nvSpPr>
          <p:spPr>
            <a:xfrm>
              <a:off x="2360628" y="6182992"/>
              <a:ext cx="2009988" cy="1371056"/>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المتابعة والتقييم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7" name="Graphic 6" descr="Magnifying glass with solid fill">
              <a:extLst>
                <a:ext uri="{FF2B5EF4-FFF2-40B4-BE49-F238E27FC236}">
                  <a16:creationId xmlns:a16="http://schemas.microsoft.com/office/drawing/2014/main" xmlns="" id="{1BFE5D77-1D59-40DF-9599-A8CBD861052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080449" y="4985916"/>
              <a:ext cx="689239" cy="689239"/>
            </a:xfrm>
            <a:prstGeom prst="rect">
              <a:avLst/>
            </a:prstGeom>
          </p:spPr>
        </p:pic>
      </p:grpSp>
      <p:sp>
        <p:nvSpPr>
          <p:cNvPr id="2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344684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anim calcmode="lin" valueType="num">
                                      <p:cBhvr>
                                        <p:cTn id="15" dur="1000" fill="hold"/>
                                        <p:tgtEl>
                                          <p:spTgt spid="63"/>
                                        </p:tgtEl>
                                        <p:attrNameLst>
                                          <p:attrName>ppt_x</p:attrName>
                                        </p:attrNameLst>
                                      </p:cBhvr>
                                      <p:tavLst>
                                        <p:tav tm="0">
                                          <p:val>
                                            <p:strVal val="#ppt_x"/>
                                          </p:val>
                                        </p:tav>
                                        <p:tav tm="100000">
                                          <p:val>
                                            <p:strVal val="#ppt_x"/>
                                          </p:val>
                                        </p:tav>
                                      </p:tavLst>
                                    </p:anim>
                                    <p:anim calcmode="lin" valueType="num">
                                      <p:cBhvr>
                                        <p:cTn id="1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1000"/>
                                        <p:tgtEl>
                                          <p:spTgt spid="64"/>
                                        </p:tgtEl>
                                      </p:cBhvr>
                                    </p:animEffect>
                                    <p:anim calcmode="lin" valueType="num">
                                      <p:cBhvr>
                                        <p:cTn id="22" dur="1000" fill="hold"/>
                                        <p:tgtEl>
                                          <p:spTgt spid="64"/>
                                        </p:tgtEl>
                                        <p:attrNameLst>
                                          <p:attrName>ppt_x</p:attrName>
                                        </p:attrNameLst>
                                      </p:cBhvr>
                                      <p:tavLst>
                                        <p:tav tm="0">
                                          <p:val>
                                            <p:strVal val="#ppt_x"/>
                                          </p:val>
                                        </p:tav>
                                        <p:tav tm="100000">
                                          <p:val>
                                            <p:strVal val="#ppt_x"/>
                                          </p:val>
                                        </p:tav>
                                      </p:tavLst>
                                    </p:anim>
                                    <p:anim calcmode="lin" valueType="num">
                                      <p:cBhvr>
                                        <p:cTn id="2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تحديد أولويات التغيير وتنفيذها بشكل تدريجي في المنظمات؟</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9697702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إجراء تحليل </a:t>
            </a:r>
            <a:r>
              <a:rPr lang="en-US"/>
              <a:t>SWOT</a:t>
            </a:r>
            <a:r>
              <a:rPr lang="ar-SA"/>
              <a:t>  للمنظمة لتحديد أولويات التغيير التي تتناسب مع نقاط القوة والضعف</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28386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إشراك المستويات الإدارية المختلفة لطرح أولوياتهم ومناقشتها</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262533"/>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إجراء استطلاع للرأي لدى العاملين لتحديد ترتيب أولويات التغيير من وجهة نظرهم</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تحديد الأولويات بناء على أهميتها الاستراتيجية وتأثيرها على أداء المنظمة</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0218098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xmlns="" id="{C7DC8A5E-2883-4B3B-9A83-D3F4864885D3}"/>
              </a:ext>
            </a:extLst>
          </p:cNvPr>
          <p:cNvSpPr txBox="1"/>
          <p:nvPr/>
        </p:nvSpPr>
        <p:spPr>
          <a:xfrm>
            <a:off x="1447800" y="2443590"/>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يهدف البرنامج إلى تمكين المشاركين من فهم وإدارة عمليات التغيير التنظيمي بكفاءة، مع تعزيز المرونة النفسية لديهم ولدى فرق عملهم، بما يضمن تحقيق أهداف المؤسسة والحفاظ على الصحة النفسية للموظفين</a:t>
            </a:r>
            <a:endParaRPr lang="en-US" dirty="0"/>
          </a:p>
        </p:txBody>
      </p:sp>
      <p:pic>
        <p:nvPicPr>
          <p:cNvPr id="2050" name="Picture 2" descr="eps10 vector green Target or goal icon isolated on white background  29799472 Vector Art at Vecteezy">
            <a:extLst>
              <a:ext uri="{FF2B5EF4-FFF2-40B4-BE49-F238E27FC236}">
                <a16:creationId xmlns:a16="http://schemas.microsoft.com/office/drawing/2014/main" xmlns="" id="{A404301D-7725-C318-B53C-C62494DE537A}"/>
              </a:ext>
            </a:extLst>
          </p:cNvPr>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backgroundRemoval t="10000" b="90000" l="10000" r="90000">
                        <a14:foregroundMark x1="68333" y1="33698" x2="51094" y2="45729"/>
                        <a14:foregroundMark x1="58333" y1="50000" x2="55833" y2="56927"/>
                        <a14:foregroundMark x1="55833" y1="56927" x2="44323" y2="61198"/>
                        <a14:foregroundMark x1="44323" y1="61198" x2="36198" y2="58542"/>
                        <a14:foregroundMark x1="36198" y1="58542" x2="35052" y2="48281"/>
                        <a14:foregroundMark x1="35052" y1="48281" x2="43698" y2="40677"/>
                        <a14:foregroundMark x1="43698" y1="40677" x2="47396" y2="39063"/>
                      </a14:backgroundRemoval>
                    </a14:imgEffect>
                  </a14:imgLayer>
                </a14:imgProps>
              </a:ext>
              <a:ext uri="{28A0092B-C50C-407E-A947-70E740481C1C}">
                <a14:useLocalDpi xmlns:a14="http://schemas.microsoft.com/office/drawing/2010/main" val="0"/>
              </a:ext>
            </a:extLst>
          </a:blip>
          <a:srcRect/>
          <a:stretch>
            <a:fillRect/>
          </a:stretch>
        </p:blipFill>
        <p:spPr bwMode="auto">
          <a:xfrm>
            <a:off x="7068258" y="1054080"/>
            <a:ext cx="5958214" cy="59582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xmlns="" id="{FECAE8EC-DE2D-BE98-D4D7-3A85AFA19C12}"/>
              </a:ext>
            </a:extLst>
          </p:cNvPr>
          <p:cNvGrpSpPr/>
          <p:nvPr/>
        </p:nvGrpSpPr>
        <p:grpSpPr>
          <a:xfrm>
            <a:off x="2698136" y="675008"/>
            <a:ext cx="6957150" cy="968852"/>
            <a:chOff x="2698136" y="519096"/>
            <a:chExt cx="6957150" cy="968852"/>
          </a:xfrm>
        </p:grpSpPr>
        <p:grpSp>
          <p:nvGrpSpPr>
            <p:cNvPr id="20" name="Group 19">
              <a:extLst>
                <a:ext uri="{FF2B5EF4-FFF2-40B4-BE49-F238E27FC236}">
                  <a16:creationId xmlns:a16="http://schemas.microsoft.com/office/drawing/2014/main" xmlns="" id="{D2313C93-D76B-2F09-21C6-31D6903FD21E}"/>
                </a:ext>
              </a:extLst>
            </p:cNvPr>
            <p:cNvGrpSpPr/>
            <p:nvPr/>
          </p:nvGrpSpPr>
          <p:grpSpPr>
            <a:xfrm>
              <a:off x="2698136" y="1333654"/>
              <a:ext cx="6957150" cy="154294"/>
              <a:chOff x="2941058" y="1479627"/>
              <a:chExt cx="6957150" cy="154294"/>
            </a:xfrm>
          </p:grpSpPr>
          <p:sp>
            <p:nvSpPr>
              <p:cNvPr id="22" name="Oval 21">
                <a:extLst>
                  <a:ext uri="{FF2B5EF4-FFF2-40B4-BE49-F238E27FC236}">
                    <a16:creationId xmlns:a16="http://schemas.microsoft.com/office/drawing/2014/main" xmlns="" id="{6F21C819-A681-FC4B-507A-08EA40F8EF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3" name="Group 22">
                <a:extLst>
                  <a:ext uri="{FF2B5EF4-FFF2-40B4-BE49-F238E27FC236}">
                    <a16:creationId xmlns:a16="http://schemas.microsoft.com/office/drawing/2014/main" xmlns="" id="{CE7C0C6E-6AA0-DC01-5116-4A955342D59F}"/>
                  </a:ext>
                </a:extLst>
              </p:cNvPr>
              <p:cNvGrpSpPr/>
              <p:nvPr/>
            </p:nvGrpSpPr>
            <p:grpSpPr>
              <a:xfrm>
                <a:off x="9256541"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xmlns="" id="{FA21BAF6-72EA-1CD0-649D-16217E195C4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3E54BCAC-CD67-B07F-F1A1-372CE367AF5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A68A89C8-4DD7-88A9-5012-AD85780AAE3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4" name="Group 23">
                <a:extLst>
                  <a:ext uri="{FF2B5EF4-FFF2-40B4-BE49-F238E27FC236}">
                    <a16:creationId xmlns:a16="http://schemas.microsoft.com/office/drawing/2014/main" xmlns="" id="{3449E9F8-F4D3-1743-5F47-BBAB8D37E983}"/>
                  </a:ext>
                </a:extLst>
              </p:cNvPr>
              <p:cNvGrpSpPr/>
              <p:nvPr/>
            </p:nvGrpSpPr>
            <p:grpSpPr>
              <a:xfrm>
                <a:off x="2941058"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CD08FF48-B593-1B96-2325-75C8DBAFCF6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AE262255-8990-26B4-F65A-1CCE0E2F7E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359F48CD-0341-A2EC-6B3E-D6F2D73371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1" name="TextBox 20">
              <a:extLst>
                <a:ext uri="{FF2B5EF4-FFF2-40B4-BE49-F238E27FC236}">
                  <a16:creationId xmlns:a16="http://schemas.microsoft.com/office/drawing/2014/main" xmlns="" id="{66B9903E-AD09-397F-C614-DC4BA36B9CD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2824407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وضع خطة تنفيذ تضمن تطبيق التغييرات تباعاً من الأقل أهمية إلى الأكثر</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14229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تخصيص الموارد البشرية والمالية لكل مرحلة من مراحل التنفيذ</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40411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متابعة تنفيذ كل مرحلة وتقييمها قبل الانتقال للمرحلة التالية</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المرونة في إمكانية تعديل الأولويات خلال مراحل التنفيذ</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8390422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التواصل الفعّال خلال فترات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75" name="Group 74">
            <a:extLst>
              <a:ext uri="{FF2B5EF4-FFF2-40B4-BE49-F238E27FC236}">
                <a16:creationId xmlns:a16="http://schemas.microsoft.com/office/drawing/2014/main" xmlns="" id="{81E0DB61-4DA5-D8B7-0EBD-86BD0A62D31A}"/>
              </a:ext>
            </a:extLst>
          </p:cNvPr>
          <p:cNvGrpSpPr/>
          <p:nvPr/>
        </p:nvGrpSpPr>
        <p:grpSpPr>
          <a:xfrm>
            <a:off x="6096000" y="3362994"/>
            <a:ext cx="5642136" cy="1462773"/>
            <a:chOff x="6096000" y="3362994"/>
            <a:chExt cx="5642136" cy="1462773"/>
          </a:xfrm>
        </p:grpSpPr>
        <p:grpSp>
          <p:nvGrpSpPr>
            <p:cNvPr id="36" name="Group 35">
              <a:extLst>
                <a:ext uri="{FF2B5EF4-FFF2-40B4-BE49-F238E27FC236}">
                  <a16:creationId xmlns:a16="http://schemas.microsoft.com/office/drawing/2014/main" xmlns="" id="{461CC79E-C68D-42DE-ABC4-6F41C99B2C94}"/>
                </a:ext>
              </a:extLst>
            </p:cNvPr>
            <p:cNvGrpSpPr/>
            <p:nvPr/>
          </p:nvGrpSpPr>
          <p:grpSpPr>
            <a:xfrm>
              <a:off x="6096000" y="3435311"/>
              <a:ext cx="4814723" cy="1314821"/>
              <a:chOff x="3021605" y="839954"/>
              <a:chExt cx="2578490" cy="704145"/>
            </a:xfrm>
          </p:grpSpPr>
          <p:sp>
            <p:nvSpPr>
              <p:cNvPr id="40" name="Freeform: Shape 39">
                <a:extLst>
                  <a:ext uri="{FF2B5EF4-FFF2-40B4-BE49-F238E27FC236}">
                    <a16:creationId xmlns:a16="http://schemas.microsoft.com/office/drawing/2014/main" xmlns="" id="{847F1838-550E-4D19-A19E-4B186A1C2DA1}"/>
                  </a:ext>
                </a:extLst>
              </p:cNvPr>
              <p:cNvSpPr/>
              <p:nvPr/>
            </p:nvSpPr>
            <p:spPr>
              <a:xfrm rot="5400000">
                <a:off x="392692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1" name="Freeform: Shape 40">
                <a:extLst>
                  <a:ext uri="{FF2B5EF4-FFF2-40B4-BE49-F238E27FC236}">
                    <a16:creationId xmlns:a16="http://schemas.microsoft.com/office/drawing/2014/main" xmlns="" id="{52A1EEAB-B5D5-4B2E-B77A-B9756EE925F0}"/>
                  </a:ext>
                </a:extLst>
              </p:cNvPr>
              <p:cNvSpPr/>
              <p:nvPr/>
            </p:nvSpPr>
            <p:spPr>
              <a:xfrm rot="5400000">
                <a:off x="399063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37" name="Oval 36">
              <a:extLst>
                <a:ext uri="{FF2B5EF4-FFF2-40B4-BE49-F238E27FC236}">
                  <a16:creationId xmlns:a16="http://schemas.microsoft.com/office/drawing/2014/main" xmlns="" id="{C6BDBEEB-2F23-4CA6-BA6D-197495951930}"/>
                </a:ext>
              </a:extLst>
            </p:cNvPr>
            <p:cNvSpPr/>
            <p:nvPr/>
          </p:nvSpPr>
          <p:spPr>
            <a:xfrm>
              <a:off x="10275358" y="3362994"/>
              <a:ext cx="1462778" cy="1462773"/>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Oval 37">
              <a:extLst>
                <a:ext uri="{FF2B5EF4-FFF2-40B4-BE49-F238E27FC236}">
                  <a16:creationId xmlns:a16="http://schemas.microsoft.com/office/drawing/2014/main" xmlns="" id="{3FCA2606-26B3-4F32-821C-0B23700595A1}"/>
                </a:ext>
              </a:extLst>
            </p:cNvPr>
            <p:cNvSpPr/>
            <p:nvPr/>
          </p:nvSpPr>
          <p:spPr>
            <a:xfrm>
              <a:off x="10351810" y="3438629"/>
              <a:ext cx="1311507" cy="1311503"/>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TextBox 177">
              <a:extLst>
                <a:ext uri="{FF2B5EF4-FFF2-40B4-BE49-F238E27FC236}">
                  <a16:creationId xmlns:a16="http://schemas.microsoft.com/office/drawing/2014/main" xmlns="" id="{B8995979-368D-49B7-9A9C-31891E758B2E}"/>
                </a:ext>
              </a:extLst>
            </p:cNvPr>
            <p:cNvSpPr txBox="1"/>
            <p:nvPr/>
          </p:nvSpPr>
          <p:spPr>
            <a:xfrm>
              <a:off x="6543060" y="3639285"/>
              <a:ext cx="3625910" cy="705497"/>
            </a:xfrm>
            <a:prstGeom prst="rect">
              <a:avLst/>
            </a:prstGeom>
            <a:noFill/>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توقيت وتكرار التواصل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4" descr="Clock with solid fill">
              <a:extLst>
                <a:ext uri="{FF2B5EF4-FFF2-40B4-BE49-F238E27FC236}">
                  <a16:creationId xmlns:a16="http://schemas.microsoft.com/office/drawing/2014/main" xmlns="" id="{26A19FDF-CBC7-4DD8-8B2E-F2BA8B027C6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500864" y="3623631"/>
              <a:ext cx="1018554" cy="1018550"/>
            </a:xfrm>
            <a:prstGeom prst="rect">
              <a:avLst/>
            </a:prstGeom>
          </p:spPr>
        </p:pic>
      </p:grpSp>
      <p:grpSp>
        <p:nvGrpSpPr>
          <p:cNvPr id="72" name="Group 71">
            <a:extLst>
              <a:ext uri="{FF2B5EF4-FFF2-40B4-BE49-F238E27FC236}">
                <a16:creationId xmlns:a16="http://schemas.microsoft.com/office/drawing/2014/main" xmlns="" id="{176FA4DA-8310-F9F4-B19B-340F306AB7D3}"/>
              </a:ext>
            </a:extLst>
          </p:cNvPr>
          <p:cNvGrpSpPr/>
          <p:nvPr/>
        </p:nvGrpSpPr>
        <p:grpSpPr>
          <a:xfrm>
            <a:off x="453864" y="3362994"/>
            <a:ext cx="5642136" cy="1462773"/>
            <a:chOff x="453864" y="3362994"/>
            <a:chExt cx="5642136" cy="1462773"/>
          </a:xfrm>
        </p:grpSpPr>
        <p:grpSp>
          <p:nvGrpSpPr>
            <p:cNvPr id="30" name="Group 29">
              <a:extLst>
                <a:ext uri="{FF2B5EF4-FFF2-40B4-BE49-F238E27FC236}">
                  <a16:creationId xmlns:a16="http://schemas.microsoft.com/office/drawing/2014/main" xmlns="" id="{71839BF1-D40D-4715-B655-13E6C28B53B1}"/>
                </a:ext>
              </a:extLst>
            </p:cNvPr>
            <p:cNvGrpSpPr/>
            <p:nvPr/>
          </p:nvGrpSpPr>
          <p:grpSpPr>
            <a:xfrm flipH="1">
              <a:off x="1281277" y="3435311"/>
              <a:ext cx="4814723" cy="1314821"/>
              <a:chOff x="0" y="839954"/>
              <a:chExt cx="2578490" cy="704145"/>
            </a:xfrm>
          </p:grpSpPr>
          <p:sp>
            <p:nvSpPr>
              <p:cNvPr id="34" name="Freeform: Shape 33">
                <a:extLst>
                  <a:ext uri="{FF2B5EF4-FFF2-40B4-BE49-F238E27FC236}">
                    <a16:creationId xmlns:a16="http://schemas.microsoft.com/office/drawing/2014/main" xmlns="" id="{4C24B0F0-0E5E-47BC-87DD-BC594ABD48C0}"/>
                  </a:ext>
                </a:extLst>
              </p:cNvPr>
              <p:cNvSpPr/>
              <p:nvPr/>
            </p:nvSpPr>
            <p:spPr>
              <a:xfrm rot="5400000">
                <a:off x="90531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5" name="Freeform: Shape 34">
                <a:extLst>
                  <a:ext uri="{FF2B5EF4-FFF2-40B4-BE49-F238E27FC236}">
                    <a16:creationId xmlns:a16="http://schemas.microsoft.com/office/drawing/2014/main" xmlns="" id="{4CE1EA5D-A0D9-4320-909D-EB2724C373E9}"/>
                  </a:ext>
                </a:extLst>
              </p:cNvPr>
              <p:cNvSpPr/>
              <p:nvPr/>
            </p:nvSpPr>
            <p:spPr>
              <a:xfrm rot="5400000">
                <a:off x="96903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31" name="Oval 30">
              <a:extLst>
                <a:ext uri="{FF2B5EF4-FFF2-40B4-BE49-F238E27FC236}">
                  <a16:creationId xmlns:a16="http://schemas.microsoft.com/office/drawing/2014/main" xmlns="" id="{F9A58B23-81AD-4DDB-8BF4-3E8A5D1948DE}"/>
                </a:ext>
              </a:extLst>
            </p:cNvPr>
            <p:cNvSpPr/>
            <p:nvPr/>
          </p:nvSpPr>
          <p:spPr>
            <a:xfrm flipH="1">
              <a:off x="453864" y="3362994"/>
              <a:ext cx="1462778" cy="1462773"/>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2" name="Oval 31">
              <a:extLst>
                <a:ext uri="{FF2B5EF4-FFF2-40B4-BE49-F238E27FC236}">
                  <a16:creationId xmlns:a16="http://schemas.microsoft.com/office/drawing/2014/main" xmlns="" id="{9F52AEED-D976-40D0-BA8E-8A18F09BA5D7}"/>
                </a:ext>
              </a:extLst>
            </p:cNvPr>
            <p:cNvSpPr/>
            <p:nvPr/>
          </p:nvSpPr>
          <p:spPr>
            <a:xfrm flipH="1">
              <a:off x="528683" y="3438629"/>
              <a:ext cx="1311507" cy="1311503"/>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3" name="TextBox 171">
              <a:extLst>
                <a:ext uri="{FF2B5EF4-FFF2-40B4-BE49-F238E27FC236}">
                  <a16:creationId xmlns:a16="http://schemas.microsoft.com/office/drawing/2014/main" xmlns="" id="{03A33854-C5C8-4A1A-9571-5C03F3E1E901}"/>
                </a:ext>
              </a:extLst>
            </p:cNvPr>
            <p:cNvSpPr txBox="1"/>
            <p:nvPr/>
          </p:nvSpPr>
          <p:spPr>
            <a:xfrm flipH="1">
              <a:off x="1834293" y="3656645"/>
              <a:ext cx="3868982" cy="705497"/>
            </a:xfrm>
            <a:prstGeom prst="rect">
              <a:avLst/>
            </a:prstGeom>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توظيف قنوات متعددة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3" descr="الجمهور المستهدف">
              <a:extLst>
                <a:ext uri="{FF2B5EF4-FFF2-40B4-BE49-F238E27FC236}">
                  <a16:creationId xmlns:a16="http://schemas.microsoft.com/office/drawing/2014/main" xmlns="" id="{7B5D18A1-F0A4-9280-3A79-9C1A20C3828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04567" y="3561177"/>
              <a:ext cx="1007929" cy="1007925"/>
            </a:xfrm>
            <a:prstGeom prst="rect">
              <a:avLst/>
            </a:prstGeom>
          </p:spPr>
        </p:pic>
      </p:grpSp>
      <p:grpSp>
        <p:nvGrpSpPr>
          <p:cNvPr id="70" name="Group 69">
            <a:extLst>
              <a:ext uri="{FF2B5EF4-FFF2-40B4-BE49-F238E27FC236}">
                <a16:creationId xmlns:a16="http://schemas.microsoft.com/office/drawing/2014/main" xmlns="" id="{E7F44A8F-8A0F-D4FE-9C7D-59920B2D0FD4}"/>
              </a:ext>
            </a:extLst>
          </p:cNvPr>
          <p:cNvGrpSpPr/>
          <p:nvPr/>
        </p:nvGrpSpPr>
        <p:grpSpPr>
          <a:xfrm>
            <a:off x="6096000" y="1866900"/>
            <a:ext cx="5642136" cy="1462773"/>
            <a:chOff x="6096000" y="1866900"/>
            <a:chExt cx="5642136" cy="1462773"/>
          </a:xfrm>
        </p:grpSpPr>
        <p:grpSp>
          <p:nvGrpSpPr>
            <p:cNvPr id="42" name="Group 41">
              <a:extLst>
                <a:ext uri="{FF2B5EF4-FFF2-40B4-BE49-F238E27FC236}">
                  <a16:creationId xmlns:a16="http://schemas.microsoft.com/office/drawing/2014/main" xmlns="" id="{C9A8C7D7-8C05-443B-95B8-370108714F8F}"/>
                </a:ext>
              </a:extLst>
            </p:cNvPr>
            <p:cNvGrpSpPr/>
            <p:nvPr/>
          </p:nvGrpSpPr>
          <p:grpSpPr>
            <a:xfrm>
              <a:off x="6096000" y="1866900"/>
              <a:ext cx="5642136" cy="1462773"/>
              <a:chOff x="3021605" y="0"/>
              <a:chExt cx="3021605" cy="783380"/>
            </a:xfrm>
          </p:grpSpPr>
          <p:grpSp>
            <p:nvGrpSpPr>
              <p:cNvPr id="50" name="Group 49">
                <a:extLst>
                  <a:ext uri="{FF2B5EF4-FFF2-40B4-BE49-F238E27FC236}">
                    <a16:creationId xmlns:a16="http://schemas.microsoft.com/office/drawing/2014/main" xmlns="" id="{E7D958D8-0811-4E17-9A7B-CCBCF82D66E4}"/>
                  </a:ext>
                </a:extLst>
              </p:cNvPr>
              <p:cNvGrpSpPr/>
              <p:nvPr/>
            </p:nvGrpSpPr>
            <p:grpSpPr>
              <a:xfrm>
                <a:off x="3021605" y="38729"/>
                <a:ext cx="2578490" cy="704145"/>
                <a:chOff x="3021605" y="38729"/>
                <a:chExt cx="2578490" cy="704145"/>
              </a:xfrm>
            </p:grpSpPr>
            <p:sp>
              <p:nvSpPr>
                <p:cNvPr id="54" name="Freeform: Shape 53">
                  <a:extLst>
                    <a:ext uri="{FF2B5EF4-FFF2-40B4-BE49-F238E27FC236}">
                      <a16:creationId xmlns:a16="http://schemas.microsoft.com/office/drawing/2014/main" xmlns="" id="{F0A428A5-CCE2-4341-988F-3D708A4AA299}"/>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5" name="Freeform: Shape 54">
                  <a:extLst>
                    <a:ext uri="{FF2B5EF4-FFF2-40B4-BE49-F238E27FC236}">
                      <a16:creationId xmlns:a16="http://schemas.microsoft.com/office/drawing/2014/main" xmlns="" id="{F07E025A-C032-444A-B7C0-C5D834869793}"/>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51" name="Oval 50">
                <a:extLst>
                  <a:ext uri="{FF2B5EF4-FFF2-40B4-BE49-F238E27FC236}">
                    <a16:creationId xmlns:a16="http://schemas.microsoft.com/office/drawing/2014/main" xmlns="" id="{371A5EA3-4B3C-476C-BF1A-BC1E979DD09A}"/>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2" name="Oval 51">
                <a:extLst>
                  <a:ext uri="{FF2B5EF4-FFF2-40B4-BE49-F238E27FC236}">
                    <a16:creationId xmlns:a16="http://schemas.microsoft.com/office/drawing/2014/main" xmlns="" id="{63B56AB6-EBCE-4DB8-83BA-78F60DFBA3B2}"/>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3" name="TextBox 191">
                <a:extLst>
                  <a:ext uri="{FF2B5EF4-FFF2-40B4-BE49-F238E27FC236}">
                    <a16:creationId xmlns:a16="http://schemas.microsoft.com/office/drawing/2014/main" xmlns="" id="{E9281ABE-7252-45B6-AAC6-ED8C13B74CE8}"/>
                  </a:ext>
                </a:extLst>
              </p:cNvPr>
              <p:cNvSpPr txBox="1"/>
              <p:nvPr/>
            </p:nvSpPr>
            <p:spPr>
              <a:xfrm>
                <a:off x="3339553" y="170304"/>
                <a:ext cx="1971675" cy="377825"/>
              </a:xfrm>
              <a:prstGeom prst="rect">
                <a:avLst/>
              </a:prstGeom>
              <a:noFill/>
            </p:spPr>
            <p:txBody>
              <a:bodyPr wrap="square" rtlCol="0">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والوضوح</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21" descr="Group brainstorm with solid fill">
              <a:extLst>
                <a:ext uri="{FF2B5EF4-FFF2-40B4-BE49-F238E27FC236}">
                  <a16:creationId xmlns:a16="http://schemas.microsoft.com/office/drawing/2014/main" xmlns="" id="{A98EE3E8-4F7A-6072-7FCE-3DEB55A6FC4E}"/>
                </a:ext>
              </a:extLst>
            </p:cNvPr>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394641" y="1956504"/>
              <a:ext cx="1231000" cy="1198474"/>
            </a:xfrm>
            <a:prstGeom prst="rect">
              <a:avLst/>
            </a:prstGeom>
          </p:spPr>
        </p:pic>
      </p:grpSp>
      <p:grpSp>
        <p:nvGrpSpPr>
          <p:cNvPr id="71" name="Group 70">
            <a:extLst>
              <a:ext uri="{FF2B5EF4-FFF2-40B4-BE49-F238E27FC236}">
                <a16:creationId xmlns:a16="http://schemas.microsoft.com/office/drawing/2014/main" xmlns="" id="{575F96E3-09EF-D697-1123-9DE6C789C329}"/>
              </a:ext>
            </a:extLst>
          </p:cNvPr>
          <p:cNvGrpSpPr/>
          <p:nvPr/>
        </p:nvGrpSpPr>
        <p:grpSpPr>
          <a:xfrm>
            <a:off x="453864" y="1866900"/>
            <a:ext cx="5642136" cy="1462773"/>
            <a:chOff x="453864" y="1866900"/>
            <a:chExt cx="5642136" cy="1462773"/>
          </a:xfrm>
        </p:grpSpPr>
        <p:grpSp>
          <p:nvGrpSpPr>
            <p:cNvPr id="43" name="Group 42">
              <a:extLst>
                <a:ext uri="{FF2B5EF4-FFF2-40B4-BE49-F238E27FC236}">
                  <a16:creationId xmlns:a16="http://schemas.microsoft.com/office/drawing/2014/main" xmlns="" id="{7810DB30-F391-4AA0-AE41-C037C170F13B}"/>
                </a:ext>
              </a:extLst>
            </p:cNvPr>
            <p:cNvGrpSpPr/>
            <p:nvPr/>
          </p:nvGrpSpPr>
          <p:grpSpPr>
            <a:xfrm flipH="1">
              <a:off x="453864" y="1866900"/>
              <a:ext cx="5642136" cy="1462773"/>
              <a:chOff x="0" y="0"/>
              <a:chExt cx="3021605" cy="783380"/>
            </a:xfrm>
          </p:grpSpPr>
          <p:grpSp>
            <p:nvGrpSpPr>
              <p:cNvPr id="44" name="Group 43">
                <a:extLst>
                  <a:ext uri="{FF2B5EF4-FFF2-40B4-BE49-F238E27FC236}">
                    <a16:creationId xmlns:a16="http://schemas.microsoft.com/office/drawing/2014/main" xmlns="" id="{C4DCA455-8FE8-4728-82B0-69D07223AAFC}"/>
                  </a:ext>
                </a:extLst>
              </p:cNvPr>
              <p:cNvGrpSpPr/>
              <p:nvPr/>
            </p:nvGrpSpPr>
            <p:grpSpPr>
              <a:xfrm>
                <a:off x="0" y="38729"/>
                <a:ext cx="2578490" cy="704145"/>
                <a:chOff x="0" y="38729"/>
                <a:chExt cx="2578490" cy="704145"/>
              </a:xfrm>
            </p:grpSpPr>
            <p:sp>
              <p:nvSpPr>
                <p:cNvPr id="48" name="Freeform: Shape 47">
                  <a:extLst>
                    <a:ext uri="{FF2B5EF4-FFF2-40B4-BE49-F238E27FC236}">
                      <a16:creationId xmlns:a16="http://schemas.microsoft.com/office/drawing/2014/main" xmlns="" id="{7C499319-E753-4CCC-AEC3-2BBBA6F74D97}"/>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9" name="Freeform: Shape 48">
                  <a:extLst>
                    <a:ext uri="{FF2B5EF4-FFF2-40B4-BE49-F238E27FC236}">
                      <a16:creationId xmlns:a16="http://schemas.microsoft.com/office/drawing/2014/main" xmlns="" id="{0B5146BA-4AA3-4828-8C44-735828DBBB6C}"/>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45" name="Oval 44">
                <a:extLst>
                  <a:ext uri="{FF2B5EF4-FFF2-40B4-BE49-F238E27FC236}">
                    <a16:creationId xmlns:a16="http://schemas.microsoft.com/office/drawing/2014/main" xmlns="" id="{0ED4BD79-193A-45F5-B544-371B0211597A}"/>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6" name="Oval 45">
                <a:extLst>
                  <a:ext uri="{FF2B5EF4-FFF2-40B4-BE49-F238E27FC236}">
                    <a16:creationId xmlns:a16="http://schemas.microsoft.com/office/drawing/2014/main" xmlns="" id="{4C04E3E1-E273-45C8-92F1-E9EDC50C5717}"/>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7" name="TextBox 185">
                <a:extLst>
                  <a:ext uri="{FF2B5EF4-FFF2-40B4-BE49-F238E27FC236}">
                    <a16:creationId xmlns:a16="http://schemas.microsoft.com/office/drawing/2014/main" xmlns="" id="{AA3F92FE-D4CD-424C-AD86-2FA33A7CE360}"/>
                  </a:ext>
                </a:extLst>
              </p:cNvPr>
              <p:cNvSpPr txBox="1"/>
              <p:nvPr/>
            </p:nvSpPr>
            <p:spPr>
              <a:xfrm>
                <a:off x="264608" y="172938"/>
                <a:ext cx="2079625" cy="377825"/>
              </a:xfrm>
              <a:prstGeom prst="rect">
                <a:avLst/>
              </a:prstGeom>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المتعدد الاتجاهات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رسم 10" descr="مراجعه العميل-من اليمين لليسار">
              <a:extLst>
                <a:ext uri="{FF2B5EF4-FFF2-40B4-BE49-F238E27FC236}">
                  <a16:creationId xmlns:a16="http://schemas.microsoft.com/office/drawing/2014/main" xmlns="" id="{55CB82F9-1740-3E56-67D6-BCFD068EDC6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07545" y="2017478"/>
              <a:ext cx="1001972" cy="1001969"/>
            </a:xfrm>
            <a:prstGeom prst="rect">
              <a:avLst/>
            </a:prstGeom>
          </p:spPr>
        </p:pic>
      </p:grpSp>
      <p:grpSp>
        <p:nvGrpSpPr>
          <p:cNvPr id="73" name="Group 72">
            <a:extLst>
              <a:ext uri="{FF2B5EF4-FFF2-40B4-BE49-F238E27FC236}">
                <a16:creationId xmlns:a16="http://schemas.microsoft.com/office/drawing/2014/main" xmlns="" id="{25219B83-333D-13F8-EF37-414747D295B3}"/>
              </a:ext>
            </a:extLst>
          </p:cNvPr>
          <p:cNvGrpSpPr/>
          <p:nvPr/>
        </p:nvGrpSpPr>
        <p:grpSpPr>
          <a:xfrm>
            <a:off x="453864" y="4861827"/>
            <a:ext cx="5642136" cy="1462773"/>
            <a:chOff x="453864" y="4861827"/>
            <a:chExt cx="5642136" cy="1462773"/>
          </a:xfrm>
        </p:grpSpPr>
        <p:grpSp>
          <p:nvGrpSpPr>
            <p:cNvPr id="57" name="Group 56">
              <a:extLst>
                <a:ext uri="{FF2B5EF4-FFF2-40B4-BE49-F238E27FC236}">
                  <a16:creationId xmlns:a16="http://schemas.microsoft.com/office/drawing/2014/main" xmlns="" id="{2BED2B29-5E3D-42C8-8CFB-2A3002A71DAC}"/>
                </a:ext>
              </a:extLst>
            </p:cNvPr>
            <p:cNvGrpSpPr/>
            <p:nvPr/>
          </p:nvGrpSpPr>
          <p:grpSpPr>
            <a:xfrm flipH="1">
              <a:off x="453864" y="4861827"/>
              <a:ext cx="5642136" cy="1462773"/>
              <a:chOff x="0" y="1603917"/>
              <a:chExt cx="3021605" cy="783380"/>
            </a:xfrm>
          </p:grpSpPr>
          <p:grpSp>
            <p:nvGrpSpPr>
              <p:cNvPr id="58" name="Group 57">
                <a:extLst>
                  <a:ext uri="{FF2B5EF4-FFF2-40B4-BE49-F238E27FC236}">
                    <a16:creationId xmlns:a16="http://schemas.microsoft.com/office/drawing/2014/main" xmlns="" id="{6A7B1AE1-8CCD-492E-9223-1C59D1076E83}"/>
                  </a:ext>
                </a:extLst>
              </p:cNvPr>
              <p:cNvGrpSpPr/>
              <p:nvPr/>
            </p:nvGrpSpPr>
            <p:grpSpPr>
              <a:xfrm>
                <a:off x="0" y="1642646"/>
                <a:ext cx="2578490" cy="704145"/>
                <a:chOff x="0" y="1642646"/>
                <a:chExt cx="2578490" cy="704145"/>
              </a:xfrm>
            </p:grpSpPr>
            <p:sp>
              <p:nvSpPr>
                <p:cNvPr id="62" name="Freeform: Shape 61">
                  <a:extLst>
                    <a:ext uri="{FF2B5EF4-FFF2-40B4-BE49-F238E27FC236}">
                      <a16:creationId xmlns:a16="http://schemas.microsoft.com/office/drawing/2014/main" xmlns="" id="{D432864B-07F2-4A3B-9C63-4EEA7042C3DC}"/>
                    </a:ext>
                  </a:extLst>
                </p:cNvPr>
                <p:cNvSpPr/>
                <p:nvPr/>
              </p:nvSpPr>
              <p:spPr>
                <a:xfrm rot="5400000">
                  <a:off x="905315"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63" name="Freeform: Shape 62">
                  <a:extLst>
                    <a:ext uri="{FF2B5EF4-FFF2-40B4-BE49-F238E27FC236}">
                      <a16:creationId xmlns:a16="http://schemas.microsoft.com/office/drawing/2014/main" xmlns="" id="{C16E3073-33B2-48FE-8D75-03298FD2BFDE}"/>
                    </a:ext>
                  </a:extLst>
                </p:cNvPr>
                <p:cNvSpPr/>
                <p:nvPr/>
              </p:nvSpPr>
              <p:spPr>
                <a:xfrm rot="5400000">
                  <a:off x="969030"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59" name="Oval 58">
                <a:extLst>
                  <a:ext uri="{FF2B5EF4-FFF2-40B4-BE49-F238E27FC236}">
                    <a16:creationId xmlns:a16="http://schemas.microsoft.com/office/drawing/2014/main" xmlns="" id="{77CF9CB2-34C1-4F62-8124-454C934111CB}"/>
                  </a:ext>
                </a:extLst>
              </p:cNvPr>
              <p:cNvSpPr/>
              <p:nvPr/>
            </p:nvSpPr>
            <p:spPr>
              <a:xfrm>
                <a:off x="2238225" y="1603917"/>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0" name="Oval 59">
                <a:extLst>
                  <a:ext uri="{FF2B5EF4-FFF2-40B4-BE49-F238E27FC236}">
                    <a16:creationId xmlns:a16="http://schemas.microsoft.com/office/drawing/2014/main" xmlns="" id="{0D09BFDF-DF28-413E-A041-601F5FE6C030}"/>
                  </a:ext>
                </a:extLst>
              </p:cNvPr>
              <p:cNvSpPr/>
              <p:nvPr/>
            </p:nvSpPr>
            <p:spPr>
              <a:xfrm>
                <a:off x="2279168" y="1644423"/>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1" name="TextBox 156">
                <a:extLst>
                  <a:ext uri="{FF2B5EF4-FFF2-40B4-BE49-F238E27FC236}">
                    <a16:creationId xmlns:a16="http://schemas.microsoft.com/office/drawing/2014/main" xmlns="" id="{3F4471F2-4B58-44CE-AADD-2272E900D509}"/>
                  </a:ext>
                </a:extLst>
              </p:cNvPr>
              <p:cNvSpPr txBox="1"/>
              <p:nvPr/>
            </p:nvSpPr>
            <p:spPr>
              <a:xfrm>
                <a:off x="191098" y="1791816"/>
                <a:ext cx="2139950" cy="377825"/>
              </a:xfrm>
              <a:prstGeom prst="rect">
                <a:avLst/>
              </a:prstGeom>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الاستجابة للاحتياجات المتغيرة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19" descr="List with solid fill">
              <a:extLst>
                <a:ext uri="{FF2B5EF4-FFF2-40B4-BE49-F238E27FC236}">
                  <a16:creationId xmlns:a16="http://schemas.microsoft.com/office/drawing/2014/main" xmlns="" id="{42596266-1DC6-4322-9AEB-10C19522856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695550" y="5110834"/>
              <a:ext cx="1025963" cy="1025959"/>
            </a:xfrm>
            <a:prstGeom prst="rect">
              <a:avLst/>
            </a:prstGeom>
          </p:spPr>
        </p:pic>
      </p:grpSp>
      <p:grpSp>
        <p:nvGrpSpPr>
          <p:cNvPr id="74" name="Group 73">
            <a:extLst>
              <a:ext uri="{FF2B5EF4-FFF2-40B4-BE49-F238E27FC236}">
                <a16:creationId xmlns:a16="http://schemas.microsoft.com/office/drawing/2014/main" xmlns="" id="{7A41F95B-C86E-EF29-B763-F36DE4C9B095}"/>
              </a:ext>
            </a:extLst>
          </p:cNvPr>
          <p:cNvGrpSpPr/>
          <p:nvPr/>
        </p:nvGrpSpPr>
        <p:grpSpPr>
          <a:xfrm>
            <a:off x="6096000" y="4861827"/>
            <a:ext cx="5642136" cy="1462773"/>
            <a:chOff x="6096000" y="4861827"/>
            <a:chExt cx="5642136" cy="1462773"/>
          </a:xfrm>
        </p:grpSpPr>
        <p:grpSp>
          <p:nvGrpSpPr>
            <p:cNvPr id="56" name="Group 55">
              <a:extLst>
                <a:ext uri="{FF2B5EF4-FFF2-40B4-BE49-F238E27FC236}">
                  <a16:creationId xmlns:a16="http://schemas.microsoft.com/office/drawing/2014/main" xmlns="" id="{99C38088-27C0-4C52-B030-C919C84D7295}"/>
                </a:ext>
              </a:extLst>
            </p:cNvPr>
            <p:cNvGrpSpPr/>
            <p:nvPr/>
          </p:nvGrpSpPr>
          <p:grpSpPr>
            <a:xfrm>
              <a:off x="6096000" y="4861827"/>
              <a:ext cx="5642136" cy="1462773"/>
              <a:chOff x="3021605" y="1603917"/>
              <a:chExt cx="3021605" cy="783380"/>
            </a:xfrm>
          </p:grpSpPr>
          <p:grpSp>
            <p:nvGrpSpPr>
              <p:cNvPr id="64" name="Group 63">
                <a:extLst>
                  <a:ext uri="{FF2B5EF4-FFF2-40B4-BE49-F238E27FC236}">
                    <a16:creationId xmlns:a16="http://schemas.microsoft.com/office/drawing/2014/main" xmlns="" id="{FB717655-F9F5-421C-B14A-21A751110DCE}"/>
                  </a:ext>
                </a:extLst>
              </p:cNvPr>
              <p:cNvGrpSpPr/>
              <p:nvPr/>
            </p:nvGrpSpPr>
            <p:grpSpPr>
              <a:xfrm>
                <a:off x="3021605" y="1642646"/>
                <a:ext cx="2578490" cy="704145"/>
                <a:chOff x="3021605" y="1642646"/>
                <a:chExt cx="2578490" cy="704145"/>
              </a:xfrm>
            </p:grpSpPr>
            <p:sp>
              <p:nvSpPr>
                <p:cNvPr id="68" name="Freeform: Shape 67">
                  <a:extLst>
                    <a:ext uri="{FF2B5EF4-FFF2-40B4-BE49-F238E27FC236}">
                      <a16:creationId xmlns:a16="http://schemas.microsoft.com/office/drawing/2014/main" xmlns="" id="{FBBBB923-4A72-4201-B8D9-20C6C155AD8A}"/>
                    </a:ext>
                  </a:extLst>
                </p:cNvPr>
                <p:cNvSpPr/>
                <p:nvPr/>
              </p:nvSpPr>
              <p:spPr>
                <a:xfrm rot="5400000">
                  <a:off x="3926920"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69" name="Freeform: Shape 68">
                  <a:extLst>
                    <a:ext uri="{FF2B5EF4-FFF2-40B4-BE49-F238E27FC236}">
                      <a16:creationId xmlns:a16="http://schemas.microsoft.com/office/drawing/2014/main" xmlns="" id="{76FFFD56-E3A4-4AFA-B2FA-522464DA7EC9}"/>
                    </a:ext>
                  </a:extLst>
                </p:cNvPr>
                <p:cNvSpPr/>
                <p:nvPr/>
              </p:nvSpPr>
              <p:spPr>
                <a:xfrm rot="5400000">
                  <a:off x="3990635" y="73733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65" name="Oval 64">
                <a:extLst>
                  <a:ext uri="{FF2B5EF4-FFF2-40B4-BE49-F238E27FC236}">
                    <a16:creationId xmlns:a16="http://schemas.microsoft.com/office/drawing/2014/main" xmlns="" id="{6BE48EE1-DABD-455D-A2AD-89A1AFCF09FF}"/>
                  </a:ext>
                </a:extLst>
              </p:cNvPr>
              <p:cNvSpPr/>
              <p:nvPr/>
            </p:nvSpPr>
            <p:spPr>
              <a:xfrm>
                <a:off x="5259830" y="1603917"/>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6" name="Oval 65">
                <a:extLst>
                  <a:ext uri="{FF2B5EF4-FFF2-40B4-BE49-F238E27FC236}">
                    <a16:creationId xmlns:a16="http://schemas.microsoft.com/office/drawing/2014/main" xmlns="" id="{590CC845-F574-4AFC-BAD8-0103EA61ABD0}"/>
                  </a:ext>
                </a:extLst>
              </p:cNvPr>
              <p:cNvSpPr/>
              <p:nvPr/>
            </p:nvSpPr>
            <p:spPr>
              <a:xfrm>
                <a:off x="5300773" y="1644423"/>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7" name="TextBox 163">
                <a:extLst>
                  <a:ext uri="{FF2B5EF4-FFF2-40B4-BE49-F238E27FC236}">
                    <a16:creationId xmlns:a16="http://schemas.microsoft.com/office/drawing/2014/main" xmlns="" id="{4183C420-2A0C-4B94-8666-0C754D6F76E2}"/>
                  </a:ext>
                </a:extLst>
              </p:cNvPr>
              <p:cNvSpPr txBox="1"/>
              <p:nvPr/>
            </p:nvSpPr>
            <p:spPr>
              <a:xfrm>
                <a:off x="3425364" y="1758538"/>
                <a:ext cx="1800225" cy="377825"/>
              </a:xfrm>
              <a:prstGeom prst="rect">
                <a:avLst/>
              </a:prstGeom>
              <a:noFill/>
            </p:spPr>
            <p:txBody>
              <a:bodyPr wrap="square" rtlCol="0">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التأثير الإيجابي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2" name="Graphic 83" descr="Questions with solid fill">
              <a:extLst>
                <a:ext uri="{FF2B5EF4-FFF2-40B4-BE49-F238E27FC236}">
                  <a16:creationId xmlns:a16="http://schemas.microsoft.com/office/drawing/2014/main" xmlns="" id="{C60B4427-B56D-2693-7FD4-E4B11F467DB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0451469" y="5110834"/>
              <a:ext cx="1117343" cy="1117339"/>
            </a:xfrm>
            <a:prstGeom prst="rect">
              <a:avLst/>
            </a:prstGeom>
          </p:spPr>
        </p:pic>
      </p:grpSp>
      <p:sp>
        <p:nvSpPr>
          <p:cNvPr id="7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6190342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1000"/>
                                        <p:tgtEl>
                                          <p:spTgt spid="71"/>
                                        </p:tgtEl>
                                      </p:cBhvr>
                                    </p:animEffect>
                                    <p:anim calcmode="lin" valueType="num">
                                      <p:cBhvr>
                                        <p:cTn id="15" dur="1000" fill="hold"/>
                                        <p:tgtEl>
                                          <p:spTgt spid="71"/>
                                        </p:tgtEl>
                                        <p:attrNameLst>
                                          <p:attrName>ppt_x</p:attrName>
                                        </p:attrNameLst>
                                      </p:cBhvr>
                                      <p:tavLst>
                                        <p:tav tm="0">
                                          <p:val>
                                            <p:strVal val="#ppt_x"/>
                                          </p:val>
                                        </p:tav>
                                        <p:tav tm="100000">
                                          <p:val>
                                            <p:strVal val="#ppt_x"/>
                                          </p:val>
                                        </p:tav>
                                      </p:tavLst>
                                    </p:anim>
                                    <p:anim calcmode="lin" valueType="num">
                                      <p:cBhvr>
                                        <p:cTn id="1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1000"/>
                                        <p:tgtEl>
                                          <p:spTgt spid="75"/>
                                        </p:tgtEl>
                                      </p:cBhvr>
                                    </p:animEffect>
                                    <p:anim calcmode="lin" valueType="num">
                                      <p:cBhvr>
                                        <p:cTn id="22" dur="1000" fill="hold"/>
                                        <p:tgtEl>
                                          <p:spTgt spid="75"/>
                                        </p:tgtEl>
                                        <p:attrNameLst>
                                          <p:attrName>ppt_x</p:attrName>
                                        </p:attrNameLst>
                                      </p:cBhvr>
                                      <p:tavLst>
                                        <p:tav tm="0">
                                          <p:val>
                                            <p:strVal val="#ppt_x"/>
                                          </p:val>
                                        </p:tav>
                                        <p:tav tm="100000">
                                          <p:val>
                                            <p:strVal val="#ppt_x"/>
                                          </p:val>
                                        </p:tav>
                                      </p:tavLst>
                                    </p:anim>
                                    <p:anim calcmode="lin" valueType="num">
                                      <p:cBhvr>
                                        <p:cTn id="23"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fade">
                                      <p:cBhvr>
                                        <p:cTn id="28" dur="1000"/>
                                        <p:tgtEl>
                                          <p:spTgt spid="72"/>
                                        </p:tgtEl>
                                      </p:cBhvr>
                                    </p:animEffect>
                                    <p:anim calcmode="lin" valueType="num">
                                      <p:cBhvr>
                                        <p:cTn id="29" dur="1000" fill="hold"/>
                                        <p:tgtEl>
                                          <p:spTgt spid="72"/>
                                        </p:tgtEl>
                                        <p:attrNameLst>
                                          <p:attrName>ppt_x</p:attrName>
                                        </p:attrNameLst>
                                      </p:cBhvr>
                                      <p:tavLst>
                                        <p:tav tm="0">
                                          <p:val>
                                            <p:strVal val="#ppt_x"/>
                                          </p:val>
                                        </p:tav>
                                        <p:tav tm="100000">
                                          <p:val>
                                            <p:strVal val="#ppt_x"/>
                                          </p:val>
                                        </p:tav>
                                      </p:tavLst>
                                    </p:anim>
                                    <p:anim calcmode="lin" valueType="num">
                                      <p:cBhvr>
                                        <p:cTn id="3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1000"/>
                                        <p:tgtEl>
                                          <p:spTgt spid="74"/>
                                        </p:tgtEl>
                                      </p:cBhvr>
                                    </p:animEffect>
                                    <p:anim calcmode="lin" valueType="num">
                                      <p:cBhvr>
                                        <p:cTn id="36" dur="1000" fill="hold"/>
                                        <p:tgtEl>
                                          <p:spTgt spid="74"/>
                                        </p:tgtEl>
                                        <p:attrNameLst>
                                          <p:attrName>ppt_x</p:attrName>
                                        </p:attrNameLst>
                                      </p:cBhvr>
                                      <p:tavLst>
                                        <p:tav tm="0">
                                          <p:val>
                                            <p:strVal val="#ppt_x"/>
                                          </p:val>
                                        </p:tav>
                                        <p:tav tm="100000">
                                          <p:val>
                                            <p:strVal val="#ppt_x"/>
                                          </p:val>
                                        </p:tav>
                                      </p:tavLst>
                                    </p:anim>
                                    <p:anim calcmode="lin" valueType="num">
                                      <p:cBhvr>
                                        <p:cTn id="3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التعامل مع مقاومة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96" name="Group 95">
            <a:extLst>
              <a:ext uri="{FF2B5EF4-FFF2-40B4-BE49-F238E27FC236}">
                <a16:creationId xmlns:a16="http://schemas.microsoft.com/office/drawing/2014/main" xmlns="" id="{1A707A68-EF96-F8F4-0A8D-B4A9B0CEC65A}"/>
              </a:ext>
            </a:extLst>
          </p:cNvPr>
          <p:cNvGrpSpPr/>
          <p:nvPr/>
        </p:nvGrpSpPr>
        <p:grpSpPr>
          <a:xfrm>
            <a:off x="9006050" y="3188827"/>
            <a:ext cx="2646790" cy="2179606"/>
            <a:chOff x="9006050" y="2424191"/>
            <a:chExt cx="2646790" cy="2179606"/>
          </a:xfrm>
        </p:grpSpPr>
        <p:pic>
          <p:nvPicPr>
            <p:cNvPr id="10" name="Graphic 31" descr="Questions with solid fill">
              <a:extLst>
                <a:ext uri="{FF2B5EF4-FFF2-40B4-BE49-F238E27FC236}">
                  <a16:creationId xmlns:a16="http://schemas.microsoft.com/office/drawing/2014/main" xmlns="" id="{F70145ED-09DB-8B6B-E205-32BA41D0C52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9930284" y="2489888"/>
              <a:ext cx="862905" cy="862846"/>
            </a:xfrm>
            <a:prstGeom prst="rect">
              <a:avLst/>
            </a:prstGeom>
          </p:spPr>
        </p:pic>
        <p:grpSp>
          <p:nvGrpSpPr>
            <p:cNvPr id="78" name="مجموعة 89">
              <a:extLst>
                <a:ext uri="{FF2B5EF4-FFF2-40B4-BE49-F238E27FC236}">
                  <a16:creationId xmlns:a16="http://schemas.microsoft.com/office/drawing/2014/main" xmlns="" id="{2BFC2112-2819-F5C8-1E2A-8BB4F65B5193}"/>
                </a:ext>
              </a:extLst>
            </p:cNvPr>
            <p:cNvGrpSpPr/>
            <p:nvPr/>
          </p:nvGrpSpPr>
          <p:grpSpPr>
            <a:xfrm>
              <a:off x="9006050" y="2424191"/>
              <a:ext cx="2646790" cy="2179606"/>
              <a:chOff x="4428272" y="42388"/>
              <a:chExt cx="1425382" cy="1173956"/>
            </a:xfrm>
          </p:grpSpPr>
          <p:sp>
            <p:nvSpPr>
              <p:cNvPr id="88" name="مستطيل: زوايا مستديرة 108">
                <a:extLst>
                  <a:ext uri="{FF2B5EF4-FFF2-40B4-BE49-F238E27FC236}">
                    <a16:creationId xmlns:a16="http://schemas.microsoft.com/office/drawing/2014/main" xmlns="" id="{F9C64D71-64A7-8717-5491-F37B75072C33}"/>
                  </a:ext>
                </a:extLst>
              </p:cNvPr>
              <p:cNvSpPr/>
              <p:nvPr/>
            </p:nvSpPr>
            <p:spPr>
              <a:xfrm rot="18900000">
                <a:off x="4569601" y="4238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9" name="مربع نص 150">
                <a:extLst>
                  <a:ext uri="{FF2B5EF4-FFF2-40B4-BE49-F238E27FC236}">
                    <a16:creationId xmlns:a16="http://schemas.microsoft.com/office/drawing/2014/main" xmlns="" id="{3AAE7784-001A-678A-1E7C-99DEE9D56276}"/>
                  </a:ext>
                </a:extLst>
              </p:cNvPr>
              <p:cNvSpPr txBox="1"/>
              <p:nvPr/>
            </p:nvSpPr>
            <p:spPr>
              <a:xfrm>
                <a:off x="4428272" y="500473"/>
                <a:ext cx="1425382" cy="307920"/>
              </a:xfrm>
              <a:prstGeom prst="rect">
                <a:avLst/>
              </a:prstGeom>
              <a:noFill/>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فهم أسباب المقاومة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97" name="Group 96">
            <a:extLst>
              <a:ext uri="{FF2B5EF4-FFF2-40B4-BE49-F238E27FC236}">
                <a16:creationId xmlns:a16="http://schemas.microsoft.com/office/drawing/2014/main" xmlns="" id="{415983C9-3A5A-34A2-401C-AFB69CB6FDE4}"/>
              </a:ext>
            </a:extLst>
          </p:cNvPr>
          <p:cNvGrpSpPr/>
          <p:nvPr/>
        </p:nvGrpSpPr>
        <p:grpSpPr>
          <a:xfrm>
            <a:off x="6302817" y="3188827"/>
            <a:ext cx="2300763" cy="2179596"/>
            <a:chOff x="6302817" y="2424191"/>
            <a:chExt cx="2300763" cy="2179596"/>
          </a:xfrm>
        </p:grpSpPr>
        <p:pic>
          <p:nvPicPr>
            <p:cNvPr id="9" name="رسم 10" descr="مراجعه العميل-من اليمين لليسار">
              <a:extLst>
                <a:ext uri="{FF2B5EF4-FFF2-40B4-BE49-F238E27FC236}">
                  <a16:creationId xmlns:a16="http://schemas.microsoft.com/office/drawing/2014/main" xmlns="" id="{5B603E25-E4F9-CC4F-8A7C-DAFDB7BE09F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016494" y="2504818"/>
              <a:ext cx="931213" cy="931150"/>
            </a:xfrm>
            <a:prstGeom prst="rect">
              <a:avLst/>
            </a:prstGeom>
          </p:spPr>
        </p:pic>
        <p:grpSp>
          <p:nvGrpSpPr>
            <p:cNvPr id="79" name="مجموعة 90">
              <a:extLst>
                <a:ext uri="{FF2B5EF4-FFF2-40B4-BE49-F238E27FC236}">
                  <a16:creationId xmlns:a16="http://schemas.microsoft.com/office/drawing/2014/main" xmlns="" id="{714D1127-4098-85D6-A8B9-C2E5F72B51AF}"/>
                </a:ext>
              </a:extLst>
            </p:cNvPr>
            <p:cNvGrpSpPr/>
            <p:nvPr/>
          </p:nvGrpSpPr>
          <p:grpSpPr>
            <a:xfrm>
              <a:off x="6302817" y="2424191"/>
              <a:ext cx="2300763" cy="2179596"/>
              <a:chOff x="3014450" y="42388"/>
              <a:chExt cx="1239036" cy="1173956"/>
            </a:xfrm>
          </p:grpSpPr>
          <p:sp>
            <p:nvSpPr>
              <p:cNvPr id="86" name="مستطيل: زوايا مستديرة 106">
                <a:extLst>
                  <a:ext uri="{FF2B5EF4-FFF2-40B4-BE49-F238E27FC236}">
                    <a16:creationId xmlns:a16="http://schemas.microsoft.com/office/drawing/2014/main" xmlns="" id="{698131F9-347B-C6C3-8CAC-E38863491C8F}"/>
                  </a:ext>
                </a:extLst>
              </p:cNvPr>
              <p:cNvSpPr/>
              <p:nvPr/>
            </p:nvSpPr>
            <p:spPr>
              <a:xfrm rot="18900000">
                <a:off x="3058525" y="4238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7" name="مربع نص 154">
                <a:extLst>
                  <a:ext uri="{FF2B5EF4-FFF2-40B4-BE49-F238E27FC236}">
                    <a16:creationId xmlns:a16="http://schemas.microsoft.com/office/drawing/2014/main" xmlns="" id="{05ECA844-08D3-6005-6144-D937250FE962}"/>
                  </a:ext>
                </a:extLst>
              </p:cNvPr>
              <p:cNvSpPr txBox="1"/>
              <p:nvPr/>
            </p:nvSpPr>
            <p:spPr>
              <a:xfrm>
                <a:off x="3014450" y="478568"/>
                <a:ext cx="1239036" cy="574815"/>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الشفاف والمفتوح</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98" name="Group 97">
            <a:extLst>
              <a:ext uri="{FF2B5EF4-FFF2-40B4-BE49-F238E27FC236}">
                <a16:creationId xmlns:a16="http://schemas.microsoft.com/office/drawing/2014/main" xmlns="" id="{CCF9883C-DB37-01A5-F4F8-21EDF8FEB2F2}"/>
              </a:ext>
            </a:extLst>
          </p:cNvPr>
          <p:cNvGrpSpPr/>
          <p:nvPr/>
        </p:nvGrpSpPr>
        <p:grpSpPr>
          <a:xfrm>
            <a:off x="3271830" y="3107786"/>
            <a:ext cx="2660144" cy="2260639"/>
            <a:chOff x="3271830" y="2343150"/>
            <a:chExt cx="2660144" cy="2260639"/>
          </a:xfrm>
        </p:grpSpPr>
        <p:pic>
          <p:nvPicPr>
            <p:cNvPr id="11" name="Graphic 21" descr="Group brainstorm with solid fill">
              <a:extLst>
                <a:ext uri="{FF2B5EF4-FFF2-40B4-BE49-F238E27FC236}">
                  <a16:creationId xmlns:a16="http://schemas.microsoft.com/office/drawing/2014/main" xmlns="" id="{34E780C9-C33F-DF02-8023-E775A66E5D20}"/>
                </a:ext>
              </a:extLst>
            </p:cNvPr>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137119" y="2343150"/>
              <a:ext cx="1088273" cy="1055588"/>
            </a:xfrm>
            <a:prstGeom prst="rect">
              <a:avLst/>
            </a:prstGeom>
          </p:spPr>
        </p:pic>
        <p:grpSp>
          <p:nvGrpSpPr>
            <p:cNvPr id="80" name="مجموعة 91">
              <a:extLst>
                <a:ext uri="{FF2B5EF4-FFF2-40B4-BE49-F238E27FC236}">
                  <a16:creationId xmlns:a16="http://schemas.microsoft.com/office/drawing/2014/main" xmlns="" id="{FE5B9A68-13DB-29B6-3148-00C205593E8B}"/>
                </a:ext>
              </a:extLst>
            </p:cNvPr>
            <p:cNvGrpSpPr/>
            <p:nvPr/>
          </p:nvGrpSpPr>
          <p:grpSpPr>
            <a:xfrm>
              <a:off x="3271830" y="2424191"/>
              <a:ext cx="2660144" cy="2179598"/>
              <a:chOff x="1429213" y="42388"/>
              <a:chExt cx="1432575" cy="1173956"/>
            </a:xfrm>
          </p:grpSpPr>
          <p:sp>
            <p:nvSpPr>
              <p:cNvPr id="84" name="مستطيل: زوايا مستديرة 104">
                <a:extLst>
                  <a:ext uri="{FF2B5EF4-FFF2-40B4-BE49-F238E27FC236}">
                    <a16:creationId xmlns:a16="http://schemas.microsoft.com/office/drawing/2014/main" xmlns="" id="{560E0BD6-9596-15D1-8984-18089753A8A8}"/>
                  </a:ext>
                </a:extLst>
              </p:cNvPr>
              <p:cNvSpPr/>
              <p:nvPr/>
            </p:nvSpPr>
            <p:spPr>
              <a:xfrm rot="18900000">
                <a:off x="1567059" y="4238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5" name="مربع نص 157">
                <a:extLst>
                  <a:ext uri="{FF2B5EF4-FFF2-40B4-BE49-F238E27FC236}">
                    <a16:creationId xmlns:a16="http://schemas.microsoft.com/office/drawing/2014/main" xmlns="" id="{5F691FA4-0F2C-FCD6-15EF-69D55F88D18A}"/>
                  </a:ext>
                </a:extLst>
              </p:cNvPr>
              <p:cNvSpPr txBox="1"/>
              <p:nvPr/>
            </p:nvSpPr>
            <p:spPr>
              <a:xfrm>
                <a:off x="1429213" y="526597"/>
                <a:ext cx="1432575" cy="307921"/>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الثقة والالتزام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99" name="Group 98">
            <a:extLst>
              <a:ext uri="{FF2B5EF4-FFF2-40B4-BE49-F238E27FC236}">
                <a16:creationId xmlns:a16="http://schemas.microsoft.com/office/drawing/2014/main" xmlns="" id="{5D0FD76A-52AD-8246-0FCC-B2BB8A17E157}"/>
              </a:ext>
            </a:extLst>
          </p:cNvPr>
          <p:cNvGrpSpPr/>
          <p:nvPr/>
        </p:nvGrpSpPr>
        <p:grpSpPr>
          <a:xfrm>
            <a:off x="539162" y="3107786"/>
            <a:ext cx="2328688" cy="2260641"/>
            <a:chOff x="539162" y="2343150"/>
            <a:chExt cx="2328688" cy="2260641"/>
          </a:xfrm>
        </p:grpSpPr>
        <p:pic>
          <p:nvPicPr>
            <p:cNvPr id="3" name="Graphic 117" descr="Downward trend graph with solid fill">
              <a:extLst>
                <a:ext uri="{FF2B5EF4-FFF2-40B4-BE49-F238E27FC236}">
                  <a16:creationId xmlns:a16="http://schemas.microsoft.com/office/drawing/2014/main" xmlns="" id="{DC819B39-3D2D-2582-D539-1D73EFD4F2F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237134" y="2343150"/>
              <a:ext cx="980241" cy="980174"/>
            </a:xfrm>
            <a:prstGeom prst="rect">
              <a:avLst/>
            </a:prstGeom>
          </p:spPr>
        </p:pic>
        <p:grpSp>
          <p:nvGrpSpPr>
            <p:cNvPr id="81" name="مجموعة 92">
              <a:extLst>
                <a:ext uri="{FF2B5EF4-FFF2-40B4-BE49-F238E27FC236}">
                  <a16:creationId xmlns:a16="http://schemas.microsoft.com/office/drawing/2014/main" xmlns="" id="{6F0EE66C-6221-8A23-B8DA-4BDDDA848B2A}"/>
                </a:ext>
              </a:extLst>
            </p:cNvPr>
            <p:cNvGrpSpPr/>
            <p:nvPr/>
          </p:nvGrpSpPr>
          <p:grpSpPr>
            <a:xfrm>
              <a:off x="539162" y="2424191"/>
              <a:ext cx="2328688" cy="2179600"/>
              <a:chOff x="0" y="42388"/>
              <a:chExt cx="1254074" cy="1173956"/>
            </a:xfrm>
          </p:grpSpPr>
          <p:sp>
            <p:nvSpPr>
              <p:cNvPr id="82" name="مستطيل: زوايا مستديرة 102">
                <a:extLst>
                  <a:ext uri="{FF2B5EF4-FFF2-40B4-BE49-F238E27FC236}">
                    <a16:creationId xmlns:a16="http://schemas.microsoft.com/office/drawing/2014/main" xmlns="" id="{C0CD7CC9-EFF9-D63E-BCC4-13C0C68FCAF5}"/>
                  </a:ext>
                </a:extLst>
              </p:cNvPr>
              <p:cNvSpPr/>
              <p:nvPr/>
            </p:nvSpPr>
            <p:spPr>
              <a:xfrm rot="18900000">
                <a:off x="56450" y="4238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3" name="مربع نص 160">
                <a:extLst>
                  <a:ext uri="{FF2B5EF4-FFF2-40B4-BE49-F238E27FC236}">
                    <a16:creationId xmlns:a16="http://schemas.microsoft.com/office/drawing/2014/main" xmlns="" id="{13201613-C688-0C17-16AF-E71CDE3A18B0}"/>
                  </a:ext>
                </a:extLst>
              </p:cNvPr>
              <p:cNvSpPr txBox="1"/>
              <p:nvPr/>
            </p:nvSpPr>
            <p:spPr>
              <a:xfrm>
                <a:off x="0" y="529208"/>
                <a:ext cx="1254074" cy="307921"/>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التغيير تدريجيًا</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34"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9217259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7"/>
                                        </p:tgtEl>
                                        <p:attrNameLst>
                                          <p:attrName>style.visibility</p:attrName>
                                        </p:attrNameLst>
                                      </p:cBhvr>
                                      <p:to>
                                        <p:strVal val="visible"/>
                                      </p:to>
                                    </p:set>
                                    <p:animEffect transition="in" filter="fade">
                                      <p:cBhvr>
                                        <p:cTn id="14" dur="1000"/>
                                        <p:tgtEl>
                                          <p:spTgt spid="97"/>
                                        </p:tgtEl>
                                      </p:cBhvr>
                                    </p:animEffect>
                                    <p:anim calcmode="lin" valueType="num">
                                      <p:cBhvr>
                                        <p:cTn id="15" dur="1000" fill="hold"/>
                                        <p:tgtEl>
                                          <p:spTgt spid="97"/>
                                        </p:tgtEl>
                                        <p:attrNameLst>
                                          <p:attrName>ppt_x</p:attrName>
                                        </p:attrNameLst>
                                      </p:cBhvr>
                                      <p:tavLst>
                                        <p:tav tm="0">
                                          <p:val>
                                            <p:strVal val="#ppt_x"/>
                                          </p:val>
                                        </p:tav>
                                        <p:tav tm="100000">
                                          <p:val>
                                            <p:strVal val="#ppt_x"/>
                                          </p:val>
                                        </p:tav>
                                      </p:tavLst>
                                    </p:anim>
                                    <p:anim calcmode="lin" valueType="num">
                                      <p:cBhvr>
                                        <p:cTn id="16"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fade">
                                      <p:cBhvr>
                                        <p:cTn id="21" dur="1000"/>
                                        <p:tgtEl>
                                          <p:spTgt spid="98"/>
                                        </p:tgtEl>
                                      </p:cBhvr>
                                    </p:animEffect>
                                    <p:anim calcmode="lin" valueType="num">
                                      <p:cBhvr>
                                        <p:cTn id="22" dur="1000" fill="hold"/>
                                        <p:tgtEl>
                                          <p:spTgt spid="98"/>
                                        </p:tgtEl>
                                        <p:attrNameLst>
                                          <p:attrName>ppt_x</p:attrName>
                                        </p:attrNameLst>
                                      </p:cBhvr>
                                      <p:tavLst>
                                        <p:tav tm="0">
                                          <p:val>
                                            <p:strVal val="#ppt_x"/>
                                          </p:val>
                                        </p:tav>
                                        <p:tav tm="100000">
                                          <p:val>
                                            <p:strVal val="#ppt_x"/>
                                          </p:val>
                                        </p:tav>
                                      </p:tavLst>
                                    </p:anim>
                                    <p:anim calcmode="lin" valueType="num">
                                      <p:cBhvr>
                                        <p:cTn id="23"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fade">
                                      <p:cBhvr>
                                        <p:cTn id="28" dur="1000"/>
                                        <p:tgtEl>
                                          <p:spTgt spid="99"/>
                                        </p:tgtEl>
                                      </p:cBhvr>
                                    </p:animEffect>
                                    <p:anim calcmode="lin" valueType="num">
                                      <p:cBhvr>
                                        <p:cTn id="29" dur="1000" fill="hold"/>
                                        <p:tgtEl>
                                          <p:spTgt spid="99"/>
                                        </p:tgtEl>
                                        <p:attrNameLst>
                                          <p:attrName>ppt_x</p:attrName>
                                        </p:attrNameLst>
                                      </p:cBhvr>
                                      <p:tavLst>
                                        <p:tav tm="0">
                                          <p:val>
                                            <p:strVal val="#ppt_x"/>
                                          </p:val>
                                        </p:tav>
                                        <p:tav tm="100000">
                                          <p:val>
                                            <p:strVal val="#ppt_x"/>
                                          </p:val>
                                        </p:tav>
                                      </p:tavLst>
                                    </p:anim>
                                    <p:anim calcmode="lin" valueType="num">
                                      <p:cBhvr>
                                        <p:cTn id="30"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التعامل مع مقاومة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102" name="Group 101">
            <a:extLst>
              <a:ext uri="{FF2B5EF4-FFF2-40B4-BE49-F238E27FC236}">
                <a16:creationId xmlns:a16="http://schemas.microsoft.com/office/drawing/2014/main" xmlns="" id="{86F60268-3AAD-CEB0-8FF8-372942AE2FD5}"/>
              </a:ext>
            </a:extLst>
          </p:cNvPr>
          <p:cNvGrpSpPr/>
          <p:nvPr/>
        </p:nvGrpSpPr>
        <p:grpSpPr>
          <a:xfrm>
            <a:off x="4913185" y="3045144"/>
            <a:ext cx="2254627" cy="2323289"/>
            <a:chOff x="4913185" y="4248961"/>
            <a:chExt cx="2254627" cy="2323289"/>
          </a:xfrm>
        </p:grpSpPr>
        <p:sp>
          <p:nvSpPr>
            <p:cNvPr id="92" name="مستطيل: زوايا مستديرة 98">
              <a:extLst>
                <a:ext uri="{FF2B5EF4-FFF2-40B4-BE49-F238E27FC236}">
                  <a16:creationId xmlns:a16="http://schemas.microsoft.com/office/drawing/2014/main" xmlns="" id="{81970FE3-4678-D52C-CFB0-6DB91C92D39E}"/>
                </a:ext>
              </a:extLst>
            </p:cNvPr>
            <p:cNvSpPr/>
            <p:nvPr/>
          </p:nvSpPr>
          <p:spPr>
            <a:xfrm rot="18900000">
              <a:off x="4981781" y="4392649"/>
              <a:ext cx="2179917" cy="2179601"/>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nvGrpSpPr>
            <p:cNvPr id="101" name="Group 100">
              <a:extLst>
                <a:ext uri="{FF2B5EF4-FFF2-40B4-BE49-F238E27FC236}">
                  <a16:creationId xmlns:a16="http://schemas.microsoft.com/office/drawing/2014/main" xmlns="" id="{AF95F4F0-B6DC-4AB0-5492-A0391AC446E6}"/>
                </a:ext>
              </a:extLst>
            </p:cNvPr>
            <p:cNvGrpSpPr/>
            <p:nvPr/>
          </p:nvGrpSpPr>
          <p:grpSpPr>
            <a:xfrm>
              <a:off x="4913185" y="4248961"/>
              <a:ext cx="2254627" cy="2020449"/>
              <a:chOff x="4913185" y="4248961"/>
              <a:chExt cx="2254627" cy="2020449"/>
            </a:xfrm>
          </p:grpSpPr>
          <p:pic>
            <p:nvPicPr>
              <p:cNvPr id="5" name="Graphic 13" descr="Coins with solid fill">
                <a:extLst>
                  <a:ext uri="{FF2B5EF4-FFF2-40B4-BE49-F238E27FC236}">
                    <a16:creationId xmlns:a16="http://schemas.microsoft.com/office/drawing/2014/main" xmlns="" id="{4FC1C7B2-5301-395D-3E2E-20A3ADC2513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750546" y="4248961"/>
                <a:ext cx="827198" cy="827142"/>
              </a:xfrm>
              <a:prstGeom prst="rect">
                <a:avLst/>
              </a:prstGeom>
            </p:spPr>
          </p:pic>
          <p:sp>
            <p:nvSpPr>
              <p:cNvPr id="93" name="مربع نص 166">
                <a:extLst>
                  <a:ext uri="{FF2B5EF4-FFF2-40B4-BE49-F238E27FC236}">
                    <a16:creationId xmlns:a16="http://schemas.microsoft.com/office/drawing/2014/main" xmlns="" id="{F1BAED75-4644-6A6D-BAE2-020D6A68AC37}"/>
                  </a:ext>
                </a:extLst>
              </p:cNvPr>
              <p:cNvSpPr txBox="1"/>
              <p:nvPr/>
            </p:nvSpPr>
            <p:spPr>
              <a:xfrm>
                <a:off x="4913185" y="5202195"/>
                <a:ext cx="2254627" cy="1067215"/>
              </a:xfrm>
              <a:prstGeom prst="rect">
                <a:avLst/>
              </a:prstGeom>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الاحتفاء بالنجاحات المبكرة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100" name="Group 99">
            <a:extLst>
              <a:ext uri="{FF2B5EF4-FFF2-40B4-BE49-F238E27FC236}">
                <a16:creationId xmlns:a16="http://schemas.microsoft.com/office/drawing/2014/main" xmlns="" id="{4EB65C17-2D56-BC61-B3B9-2827BC538F00}"/>
              </a:ext>
            </a:extLst>
          </p:cNvPr>
          <p:cNvGrpSpPr/>
          <p:nvPr/>
        </p:nvGrpSpPr>
        <p:grpSpPr>
          <a:xfrm>
            <a:off x="1912129" y="3121810"/>
            <a:ext cx="2582442" cy="2246623"/>
            <a:chOff x="1912129" y="4325627"/>
            <a:chExt cx="2582442" cy="2246623"/>
          </a:xfrm>
        </p:grpSpPr>
        <p:pic>
          <p:nvPicPr>
            <p:cNvPr id="8" name="رسم 6" descr="مصافحة باليد">
              <a:extLst>
                <a:ext uri="{FF2B5EF4-FFF2-40B4-BE49-F238E27FC236}">
                  <a16:creationId xmlns:a16="http://schemas.microsoft.com/office/drawing/2014/main" xmlns="" id="{069357C1-E6E3-4F83-C6BC-9C9EF7943FE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713962" y="4325627"/>
              <a:ext cx="1120762" cy="1120686"/>
            </a:xfrm>
            <a:prstGeom prst="rect">
              <a:avLst/>
            </a:prstGeom>
          </p:spPr>
        </p:pic>
        <p:sp>
          <p:nvSpPr>
            <p:cNvPr id="90" name="مستطيل: زوايا مستديرة 96">
              <a:extLst>
                <a:ext uri="{FF2B5EF4-FFF2-40B4-BE49-F238E27FC236}">
                  <a16:creationId xmlns:a16="http://schemas.microsoft.com/office/drawing/2014/main" xmlns="" id="{95E141F4-C99E-6B3E-CD6A-CF257D96DAED}"/>
                </a:ext>
              </a:extLst>
            </p:cNvPr>
            <p:cNvSpPr/>
            <p:nvPr/>
          </p:nvSpPr>
          <p:spPr>
            <a:xfrm rot="18900000">
              <a:off x="2097971" y="4392649"/>
              <a:ext cx="2179920" cy="2179601"/>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91" name="مربع نص 169">
              <a:extLst>
                <a:ext uri="{FF2B5EF4-FFF2-40B4-BE49-F238E27FC236}">
                  <a16:creationId xmlns:a16="http://schemas.microsoft.com/office/drawing/2014/main" xmlns="" id="{7E0D0A0A-577B-0DEF-23E5-1A223D1713D9}"/>
                </a:ext>
              </a:extLst>
            </p:cNvPr>
            <p:cNvSpPr txBox="1"/>
            <p:nvPr/>
          </p:nvSpPr>
          <p:spPr>
            <a:xfrm>
              <a:off x="1912129" y="5230174"/>
              <a:ext cx="2582442" cy="571695"/>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المقاومة الشديدة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3" name="Group 102">
            <a:extLst>
              <a:ext uri="{FF2B5EF4-FFF2-40B4-BE49-F238E27FC236}">
                <a16:creationId xmlns:a16="http://schemas.microsoft.com/office/drawing/2014/main" xmlns="" id="{3B88DE27-5566-9D64-A67E-FDD9E67EBEAA}"/>
              </a:ext>
            </a:extLst>
          </p:cNvPr>
          <p:cNvGrpSpPr/>
          <p:nvPr/>
        </p:nvGrpSpPr>
        <p:grpSpPr>
          <a:xfrm>
            <a:off x="7799404" y="3188832"/>
            <a:ext cx="2227916" cy="2179601"/>
            <a:chOff x="7799404" y="4392649"/>
            <a:chExt cx="2227916" cy="2179601"/>
          </a:xfrm>
        </p:grpSpPr>
        <p:sp>
          <p:nvSpPr>
            <p:cNvPr id="94" name="مستطيل: زوايا مستديرة 100">
              <a:extLst>
                <a:ext uri="{FF2B5EF4-FFF2-40B4-BE49-F238E27FC236}">
                  <a16:creationId xmlns:a16="http://schemas.microsoft.com/office/drawing/2014/main" xmlns="" id="{486D66FB-40B2-ABFE-F6D7-1E1C09EC6560}"/>
                </a:ext>
              </a:extLst>
            </p:cNvPr>
            <p:cNvSpPr/>
            <p:nvPr/>
          </p:nvSpPr>
          <p:spPr>
            <a:xfrm rot="18900000">
              <a:off x="7838651" y="4392649"/>
              <a:ext cx="2179917" cy="2179601"/>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95" name="مربع نص 163">
              <a:extLst>
                <a:ext uri="{FF2B5EF4-FFF2-40B4-BE49-F238E27FC236}">
                  <a16:creationId xmlns:a16="http://schemas.microsoft.com/office/drawing/2014/main" xmlns="" id="{1597A9C8-30D5-812C-E550-35EF585B8133}"/>
                </a:ext>
              </a:extLst>
            </p:cNvPr>
            <p:cNvSpPr txBox="1"/>
            <p:nvPr/>
          </p:nvSpPr>
          <p:spPr>
            <a:xfrm>
              <a:off x="7799404" y="5230174"/>
              <a:ext cx="2227916" cy="1067215"/>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الدعم والتدريب</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7" name="Graphic 75" descr="Classroom with solid fill">
              <a:extLst>
                <a:ext uri="{FF2B5EF4-FFF2-40B4-BE49-F238E27FC236}">
                  <a16:creationId xmlns:a16="http://schemas.microsoft.com/office/drawing/2014/main" xmlns="" id="{12F5BD72-67FB-148C-2A32-05240F74FA55}"/>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323093" y="4429877"/>
              <a:ext cx="954517" cy="954452"/>
            </a:xfrm>
            <a:prstGeom prst="rect">
              <a:avLst/>
            </a:prstGeom>
          </p:spPr>
        </p:pic>
      </p:grpSp>
      <p:sp>
        <p:nvSpPr>
          <p:cNvPr id="30"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9348696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1000"/>
                                        <p:tgtEl>
                                          <p:spTgt spid="102"/>
                                        </p:tgtEl>
                                      </p:cBhvr>
                                    </p:animEffect>
                                    <p:anim calcmode="lin" valueType="num">
                                      <p:cBhvr>
                                        <p:cTn id="15" dur="1000" fill="hold"/>
                                        <p:tgtEl>
                                          <p:spTgt spid="102"/>
                                        </p:tgtEl>
                                        <p:attrNameLst>
                                          <p:attrName>ppt_x</p:attrName>
                                        </p:attrNameLst>
                                      </p:cBhvr>
                                      <p:tavLst>
                                        <p:tav tm="0">
                                          <p:val>
                                            <p:strVal val="#ppt_x"/>
                                          </p:val>
                                        </p:tav>
                                        <p:tav tm="100000">
                                          <p:val>
                                            <p:strVal val="#ppt_x"/>
                                          </p:val>
                                        </p:tav>
                                      </p:tavLst>
                                    </p:anim>
                                    <p:anim calcmode="lin" valueType="num">
                                      <p:cBhvr>
                                        <p:cTn id="16"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1000"/>
                                        <p:tgtEl>
                                          <p:spTgt spid="100"/>
                                        </p:tgtEl>
                                      </p:cBhvr>
                                    </p:animEffect>
                                    <p:anim calcmode="lin" valueType="num">
                                      <p:cBhvr>
                                        <p:cTn id="22" dur="1000" fill="hold"/>
                                        <p:tgtEl>
                                          <p:spTgt spid="100"/>
                                        </p:tgtEl>
                                        <p:attrNameLst>
                                          <p:attrName>ppt_x</p:attrName>
                                        </p:attrNameLst>
                                      </p:cBhvr>
                                      <p:tavLst>
                                        <p:tav tm="0">
                                          <p:val>
                                            <p:strVal val="#ppt_x"/>
                                          </p:val>
                                        </p:tav>
                                        <p:tav tm="100000">
                                          <p:val>
                                            <p:strVal val="#ppt_x"/>
                                          </p:val>
                                        </p:tav>
                                      </p:tavLst>
                                    </p:anim>
                                    <p:anim calcmode="lin" valueType="num">
                                      <p:cBhvr>
                                        <p:cTn id="23"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أفضل الطرق لتعزيز الشعور بالملكية والتمكين لدى الموظفين خلال عملية التغيير؟</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45838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إشراك الموظفين في صنع قرارات التغيير وطرح أفكارهم</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289147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توفير فرص التدريب للموظفين لتمكينهم من مواكبة التغييرات</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3902466"/>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تحفيز المبادرة الذاتية واحترام آراء وتوجهات الموظفين</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491346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تفويض صلاحيات مناسبة للموظفين وتشجيعهم على اتخاذ القرارات</a:t>
            </a:r>
            <a:endParaRPr lang="en-US" dirty="0"/>
          </a:p>
        </p:txBody>
      </p:sp>
      <p:sp>
        <p:nvSpPr>
          <p:cNvPr id="2" name="TextBox 1">
            <a:extLst>
              <a:ext uri="{FF2B5EF4-FFF2-40B4-BE49-F238E27FC236}">
                <a16:creationId xmlns:a16="http://schemas.microsoft.com/office/drawing/2014/main" xmlns="" id="{9EB71564-355E-2F64-7CB6-307538BC8A1F}"/>
              </a:ext>
            </a:extLst>
          </p:cNvPr>
          <p:cNvSpPr txBox="1"/>
          <p:nvPr/>
        </p:nvSpPr>
        <p:spPr>
          <a:xfrm>
            <a:off x="5215955" y="592445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تقديم التغذية الراجعة المستمرة للموظفين حول أدائهم</a:t>
            </a:r>
            <a:endParaRPr lang="en-US" dirty="0"/>
          </a:p>
        </p:txBody>
      </p:sp>
      <p:sp>
        <p:nvSpPr>
          <p:cNvPr id="22"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6190199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تحفيز العمل الجماعي وبناء فرق عمل متكاملة</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14229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الاحتفاء بالمبادرات والإنجازات التي يحققها الموظفون</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40411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توضيح رؤية التغيير وأهمية مساهمة كل موظف في تحقيقها</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توفير قنوات اتصال فعالة للتظلم في حالة عدم الرضا</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178727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تعزيز المرونة النفسية في مواجهة التغيير</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المرونة النفسية وأهميتها في بيئة العمل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استراتيجيات بناء المرونة النفسية الشخصية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تقنيات التكيف مع التغيير بإيجابية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تطوير عقلية النمو في مواجهة التحديات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72890964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890DE40-7F1E-4239-9133-4AAEC1420844}"/>
              </a:ext>
            </a:extLst>
          </p:cNvPr>
          <p:cNvSpPr txBox="1"/>
          <p:nvPr/>
        </p:nvSpPr>
        <p:spPr>
          <a:xfrm>
            <a:off x="5009536" y="3429000"/>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مهارة المرونة وأهميتها</a:t>
            </a:r>
            <a:endParaRPr lang="en-US"/>
          </a:p>
        </p:txBody>
      </p:sp>
      <p:sp>
        <p:nvSpPr>
          <p:cNvPr id="2" name="TextBox 1">
            <a:extLst>
              <a:ext uri="{FF2B5EF4-FFF2-40B4-BE49-F238E27FC236}">
                <a16:creationId xmlns:a16="http://schemas.microsoft.com/office/drawing/2014/main" xmlns="" id="{F22EE03C-48E0-7811-81AB-01BC05A64B2E}"/>
              </a:ext>
            </a:extLst>
          </p:cNvPr>
          <p:cNvSpPr txBox="1"/>
          <p:nvPr/>
        </p:nvSpPr>
        <p:spPr>
          <a:xfrm>
            <a:off x="1033366" y="1586616"/>
            <a:ext cx="4405906" cy="871008"/>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sz="4400" u="none" dirty="0">
                <a:solidFill>
                  <a:schemeClr val="tx1">
                    <a:lumMod val="95000"/>
                    <a:lumOff val="5000"/>
                  </a:schemeClr>
                </a:solidFill>
              </a:rPr>
              <a:t>اضغط للمشاهدة</a:t>
            </a:r>
            <a:endParaRPr lang="en-US" sz="4400" u="none" dirty="0">
              <a:solidFill>
                <a:schemeClr val="tx1">
                  <a:lumMod val="95000"/>
                  <a:lumOff val="5000"/>
                </a:schemeClr>
              </a:solidFill>
            </a:endParaRPr>
          </a:p>
        </p:txBody>
      </p:sp>
      <p:pic>
        <p:nvPicPr>
          <p:cNvPr id="5" name="Picture 4">
            <a:hlinkClick r:id="rId3"/>
            <a:extLst>
              <a:ext uri="{FF2B5EF4-FFF2-40B4-BE49-F238E27FC236}">
                <a16:creationId xmlns:a16="http://schemas.microsoft.com/office/drawing/2014/main" xmlns="" id="{E5FAE110-8C05-3405-C0DA-262241154F1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7916" y="2457624"/>
            <a:ext cx="4095750" cy="4095750"/>
          </a:xfrm>
          <a:prstGeom prst="rect">
            <a:avLst/>
          </a:prstGeom>
          <a:noFill/>
          <a:ln>
            <a:noFill/>
          </a:ln>
        </p:spPr>
      </p:pic>
      <p:sp>
        <p:nvSpPr>
          <p:cNvPr id="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2272634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مفهوم المرونة النفسية </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1026" name="Picture 2" descr="Personal quality concept. Confidence, accountability and discipline, mental  strength, psychological flexibility, decision making, leadership role,  personal development flat vector illustration 11432565 Vector Art at  Vecteezy">
            <a:extLst>
              <a:ext uri="{FF2B5EF4-FFF2-40B4-BE49-F238E27FC236}">
                <a16:creationId xmlns:a16="http://schemas.microsoft.com/office/drawing/2014/main" xmlns="" id="{925002E6-7270-9E5A-53F3-CCE89138BBD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710" r="5938"/>
          <a:stretch/>
        </p:blipFill>
        <p:spPr bwMode="auto">
          <a:xfrm>
            <a:off x="427564" y="2012933"/>
            <a:ext cx="5338917" cy="41700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xmlns="" id="{B2971F42-EB45-ED9D-EF39-22FEC8D4D16C}"/>
              </a:ext>
            </a:extLst>
          </p:cNvPr>
          <p:cNvSpPr txBox="1"/>
          <p:nvPr/>
        </p:nvSpPr>
        <p:spPr>
          <a:xfrm>
            <a:off x="6176711" y="2604363"/>
            <a:ext cx="5497285" cy="3270126"/>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المرونة النفسية هي القدرة على التكيّف والتعافي بنجاح من التحديات والضغوطات في الحياة. وفي بيئة العمل، تلعب المرونة النفسية دوراً مهماً في مساعدة الموظفين على التعامل بفعالية مع التغييرات والصعوبات التي قد تواجههم</a:t>
            </a:r>
            <a:endParaRPr lang="en-US" dirty="0"/>
          </a:p>
        </p:txBody>
      </p:sp>
      <p:sp>
        <p:nvSpPr>
          <p:cNvPr id="1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2898620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wipe(down)">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فهم التغيير وتأثيره على الصحة النفسية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التغيير في بيئة العمل وأنواعه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العوامل المؤثرة على التغيير التنظيمي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تأثير التغيير على الصحة النفسية للموظفين</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علامات الضغط النفسي المرتبطة بالتغيير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280668709"/>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1924050" y="675008"/>
            <a:ext cx="8343900" cy="968852"/>
            <a:chOff x="1924050" y="519096"/>
            <a:chExt cx="834390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1924050" y="519096"/>
              <a:ext cx="83439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التغييرات والصعوبات التي قد تواجه</a:t>
              </a:r>
              <a:r>
                <a:rPr lang="ar-EG" sz="4000" b="1" dirty="0">
                  <a:solidFill>
                    <a:srgbClr val="168489"/>
                  </a:solidFill>
                  <a:latin typeface="Adobe Arabic" panose="02040503050201020203" pitchFamily="18" charset="-78"/>
                  <a:cs typeface="Adobe Arabic" panose="02040503050201020203" pitchFamily="18" charset="-78"/>
                </a:rPr>
                <a:t> المرونة النفسية </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8" name="Group 47">
            <a:extLst>
              <a:ext uri="{FF2B5EF4-FFF2-40B4-BE49-F238E27FC236}">
                <a16:creationId xmlns:a16="http://schemas.microsoft.com/office/drawing/2014/main" xmlns="" id="{D4E1D248-00A9-920C-EB44-2B46A8A89789}"/>
              </a:ext>
            </a:extLst>
          </p:cNvPr>
          <p:cNvGrpSpPr/>
          <p:nvPr/>
        </p:nvGrpSpPr>
        <p:grpSpPr>
          <a:xfrm>
            <a:off x="6222805" y="3622932"/>
            <a:ext cx="3667466" cy="2560054"/>
            <a:chOff x="6222805" y="3622932"/>
            <a:chExt cx="3667466" cy="2560054"/>
          </a:xfrm>
        </p:grpSpPr>
        <p:grpSp>
          <p:nvGrpSpPr>
            <p:cNvPr id="25" name="Group 24">
              <a:extLst>
                <a:ext uri="{FF2B5EF4-FFF2-40B4-BE49-F238E27FC236}">
                  <a16:creationId xmlns:a16="http://schemas.microsoft.com/office/drawing/2014/main" xmlns="" id="{27C1DEDD-117E-489F-B7A6-3DB4C37E7AC5}"/>
                </a:ext>
              </a:extLst>
            </p:cNvPr>
            <p:cNvGrpSpPr/>
            <p:nvPr/>
          </p:nvGrpSpPr>
          <p:grpSpPr>
            <a:xfrm flipV="1">
              <a:off x="6222805" y="3622932"/>
              <a:ext cx="3667466" cy="2560054"/>
              <a:chOff x="2950305" y="666706"/>
              <a:chExt cx="3379374" cy="2358889"/>
            </a:xfrm>
          </p:grpSpPr>
          <p:sp>
            <p:nvSpPr>
              <p:cNvPr id="31" name="Oval 30">
                <a:extLst>
                  <a:ext uri="{FF2B5EF4-FFF2-40B4-BE49-F238E27FC236}">
                    <a16:creationId xmlns:a16="http://schemas.microsoft.com/office/drawing/2014/main" xmlns="" id="{47670A3C-DBC7-4F15-9F28-928D1F984051}"/>
                  </a:ext>
                </a:extLst>
              </p:cNvPr>
              <p:cNvSpPr/>
              <p:nvPr/>
            </p:nvSpPr>
            <p:spPr>
              <a:xfrm>
                <a:off x="3654541" y="1223299"/>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2" name="Rectangle 31">
                <a:extLst>
                  <a:ext uri="{FF2B5EF4-FFF2-40B4-BE49-F238E27FC236}">
                    <a16:creationId xmlns:a16="http://schemas.microsoft.com/office/drawing/2014/main" xmlns="" id="{23DC65E2-80A4-4AF3-BE4B-D75838271B78}"/>
                  </a:ext>
                </a:extLst>
              </p:cNvPr>
              <p:cNvSpPr/>
              <p:nvPr/>
            </p:nvSpPr>
            <p:spPr>
              <a:xfrm>
                <a:off x="2990097" y="666706"/>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3" name="Oval 32">
                <a:extLst>
                  <a:ext uri="{FF2B5EF4-FFF2-40B4-BE49-F238E27FC236}">
                    <a16:creationId xmlns:a16="http://schemas.microsoft.com/office/drawing/2014/main" xmlns="" id="{AECE0E4F-0600-4234-A2C1-46272C01B569}"/>
                  </a:ext>
                </a:extLst>
              </p:cNvPr>
              <p:cNvSpPr/>
              <p:nvPr/>
            </p:nvSpPr>
            <p:spPr>
              <a:xfrm>
                <a:off x="3826820" y="1395578"/>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4" name="TextBox 105">
                <a:extLst>
                  <a:ext uri="{FF2B5EF4-FFF2-40B4-BE49-F238E27FC236}">
                    <a16:creationId xmlns:a16="http://schemas.microsoft.com/office/drawing/2014/main" xmlns="" id="{AB062EDA-109E-4ED0-9FD4-3E74BFAC88AD}"/>
                  </a:ext>
                </a:extLst>
              </p:cNvPr>
              <p:cNvSpPr txBox="1">
                <a:spLocks noChangeArrowheads="1"/>
              </p:cNvSpPr>
              <p:nvPr/>
            </p:nvSpPr>
            <p:spPr bwMode="auto">
              <a:xfrm>
                <a:off x="2950305" y="855342"/>
                <a:ext cx="3379374" cy="735921"/>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الضغط والتوتر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125" descr="Gears with solid fill">
              <a:extLst>
                <a:ext uri="{FF2B5EF4-FFF2-40B4-BE49-F238E27FC236}">
                  <a16:creationId xmlns:a16="http://schemas.microsoft.com/office/drawing/2014/main" xmlns="" id="{8AEB8267-9BF6-4B86-AC63-60BDF9C0ADB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7462331" y="3931393"/>
              <a:ext cx="1115452" cy="1115482"/>
            </a:xfrm>
            <a:prstGeom prst="rect">
              <a:avLst/>
            </a:prstGeom>
          </p:spPr>
        </p:pic>
      </p:grpSp>
      <p:grpSp>
        <p:nvGrpSpPr>
          <p:cNvPr id="49" name="Group 48">
            <a:extLst>
              <a:ext uri="{FF2B5EF4-FFF2-40B4-BE49-F238E27FC236}">
                <a16:creationId xmlns:a16="http://schemas.microsoft.com/office/drawing/2014/main" xmlns="" id="{E5222DB2-A9EE-A2CA-F973-E883144E56EF}"/>
              </a:ext>
            </a:extLst>
          </p:cNvPr>
          <p:cNvGrpSpPr/>
          <p:nvPr/>
        </p:nvGrpSpPr>
        <p:grpSpPr>
          <a:xfrm>
            <a:off x="2347527" y="3622934"/>
            <a:ext cx="3581098" cy="2560058"/>
            <a:chOff x="2347527" y="3622934"/>
            <a:chExt cx="3581098" cy="2560058"/>
          </a:xfrm>
        </p:grpSpPr>
        <p:grpSp>
          <p:nvGrpSpPr>
            <p:cNvPr id="23" name="Group 22">
              <a:extLst>
                <a:ext uri="{FF2B5EF4-FFF2-40B4-BE49-F238E27FC236}">
                  <a16:creationId xmlns:a16="http://schemas.microsoft.com/office/drawing/2014/main" xmlns="" id="{83D0E6EA-7F23-4255-BA45-065581858254}"/>
                </a:ext>
              </a:extLst>
            </p:cNvPr>
            <p:cNvGrpSpPr/>
            <p:nvPr/>
          </p:nvGrpSpPr>
          <p:grpSpPr>
            <a:xfrm flipV="1">
              <a:off x="2347527" y="3622934"/>
              <a:ext cx="3581098" cy="2560058"/>
              <a:chOff x="991153" y="666707"/>
              <a:chExt cx="3299791" cy="2358889"/>
            </a:xfrm>
          </p:grpSpPr>
          <p:sp>
            <p:nvSpPr>
              <p:cNvPr id="39" name="Oval 38">
                <a:extLst>
                  <a:ext uri="{FF2B5EF4-FFF2-40B4-BE49-F238E27FC236}">
                    <a16:creationId xmlns:a16="http://schemas.microsoft.com/office/drawing/2014/main" xmlns="" id="{D2BCC561-3E3F-45D6-A100-EB2A57B59A6E}"/>
                  </a:ext>
                </a:extLst>
              </p:cNvPr>
              <p:cNvSpPr/>
              <p:nvPr/>
            </p:nvSpPr>
            <p:spPr>
              <a:xfrm>
                <a:off x="1655597" y="1223300"/>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0" name="Rectangle 39">
                <a:extLst>
                  <a:ext uri="{FF2B5EF4-FFF2-40B4-BE49-F238E27FC236}">
                    <a16:creationId xmlns:a16="http://schemas.microsoft.com/office/drawing/2014/main" xmlns="" id="{16B7BDA9-E1B6-46A0-9DF4-D45957E8867E}"/>
                  </a:ext>
                </a:extLst>
              </p:cNvPr>
              <p:cNvSpPr/>
              <p:nvPr/>
            </p:nvSpPr>
            <p:spPr>
              <a:xfrm>
                <a:off x="991153" y="666707"/>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1" name="Oval 40">
                <a:extLst>
                  <a:ext uri="{FF2B5EF4-FFF2-40B4-BE49-F238E27FC236}">
                    <a16:creationId xmlns:a16="http://schemas.microsoft.com/office/drawing/2014/main" xmlns="" id="{A4FDD848-700D-44EB-928C-B4281C5AE6A0}"/>
                  </a:ext>
                </a:extLst>
              </p:cNvPr>
              <p:cNvSpPr/>
              <p:nvPr/>
            </p:nvSpPr>
            <p:spPr>
              <a:xfrm>
                <a:off x="1827876" y="1395579"/>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TextBox 113">
                <a:extLst>
                  <a:ext uri="{FF2B5EF4-FFF2-40B4-BE49-F238E27FC236}">
                    <a16:creationId xmlns:a16="http://schemas.microsoft.com/office/drawing/2014/main" xmlns="" id="{EF1B9DAF-B542-4A59-B158-C4C9B0322D3D}"/>
                  </a:ext>
                </a:extLst>
              </p:cNvPr>
              <p:cNvSpPr txBox="1">
                <a:spLocks noChangeArrowheads="1"/>
              </p:cNvSpPr>
              <p:nvPr/>
            </p:nvSpPr>
            <p:spPr bwMode="auto">
              <a:xfrm>
                <a:off x="1214565" y="809082"/>
                <a:ext cx="2852965" cy="725704"/>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التعامل مع المشكلات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رسم 6" descr="مصافحة باليد">
              <a:extLst>
                <a:ext uri="{FF2B5EF4-FFF2-40B4-BE49-F238E27FC236}">
                  <a16:creationId xmlns:a16="http://schemas.microsoft.com/office/drawing/2014/main" xmlns="" id="{37BCD538-B955-FC42-D482-7A800D4A0D1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516587" y="4144046"/>
              <a:ext cx="1057380" cy="1057409"/>
            </a:xfrm>
            <a:prstGeom prst="rect">
              <a:avLst/>
            </a:prstGeom>
          </p:spPr>
        </p:pic>
      </p:grpSp>
      <p:grpSp>
        <p:nvGrpSpPr>
          <p:cNvPr id="50" name="Group 49">
            <a:extLst>
              <a:ext uri="{FF2B5EF4-FFF2-40B4-BE49-F238E27FC236}">
                <a16:creationId xmlns:a16="http://schemas.microsoft.com/office/drawing/2014/main" xmlns="" id="{AE7E4C3B-1C78-E1D5-7851-AC5C5C33FF5B}"/>
              </a:ext>
            </a:extLst>
          </p:cNvPr>
          <p:cNvGrpSpPr/>
          <p:nvPr/>
        </p:nvGrpSpPr>
        <p:grpSpPr>
          <a:xfrm>
            <a:off x="386988" y="2339710"/>
            <a:ext cx="3581098" cy="2560054"/>
            <a:chOff x="386988" y="2339710"/>
            <a:chExt cx="3581098" cy="2560054"/>
          </a:xfrm>
        </p:grpSpPr>
        <p:grpSp>
          <p:nvGrpSpPr>
            <p:cNvPr id="22" name="Group 21">
              <a:extLst>
                <a:ext uri="{FF2B5EF4-FFF2-40B4-BE49-F238E27FC236}">
                  <a16:creationId xmlns:a16="http://schemas.microsoft.com/office/drawing/2014/main" xmlns="" id="{A167F7D6-08DC-4190-855E-4EA33AB2BC16}"/>
                </a:ext>
              </a:extLst>
            </p:cNvPr>
            <p:cNvGrpSpPr/>
            <p:nvPr/>
          </p:nvGrpSpPr>
          <p:grpSpPr>
            <a:xfrm>
              <a:off x="386988" y="2339710"/>
              <a:ext cx="3581098" cy="2560054"/>
              <a:chOff x="0" y="17989"/>
              <a:chExt cx="3299791" cy="2358889"/>
            </a:xfrm>
          </p:grpSpPr>
          <p:sp>
            <p:nvSpPr>
              <p:cNvPr id="43" name="Oval 42">
                <a:extLst>
                  <a:ext uri="{FF2B5EF4-FFF2-40B4-BE49-F238E27FC236}">
                    <a16:creationId xmlns:a16="http://schemas.microsoft.com/office/drawing/2014/main" xmlns="" id="{EF4FC511-CAB0-4F02-9751-F3F010C627AE}"/>
                  </a:ext>
                </a:extLst>
              </p:cNvPr>
              <p:cNvSpPr/>
              <p:nvPr/>
            </p:nvSpPr>
            <p:spPr>
              <a:xfrm>
                <a:off x="664444" y="574582"/>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4" name="Rectangle 43">
                <a:extLst>
                  <a:ext uri="{FF2B5EF4-FFF2-40B4-BE49-F238E27FC236}">
                    <a16:creationId xmlns:a16="http://schemas.microsoft.com/office/drawing/2014/main" xmlns="" id="{9B75F2E0-A4C6-41D2-A0C8-E49FF1B756E7}"/>
                  </a:ext>
                </a:extLst>
              </p:cNvPr>
              <p:cNvSpPr/>
              <p:nvPr/>
            </p:nvSpPr>
            <p:spPr>
              <a:xfrm>
                <a:off x="0" y="17989"/>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5" name="Oval 44">
                <a:extLst>
                  <a:ext uri="{FF2B5EF4-FFF2-40B4-BE49-F238E27FC236}">
                    <a16:creationId xmlns:a16="http://schemas.microsoft.com/office/drawing/2014/main" xmlns="" id="{16980628-DDB9-4BC6-A6C3-0A8FADFBC3DC}"/>
                  </a:ext>
                </a:extLst>
              </p:cNvPr>
              <p:cNvSpPr/>
              <p:nvPr/>
            </p:nvSpPr>
            <p:spPr>
              <a:xfrm>
                <a:off x="836723" y="746861"/>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6" name="TextBox 121">
                <a:extLst>
                  <a:ext uri="{FF2B5EF4-FFF2-40B4-BE49-F238E27FC236}">
                    <a16:creationId xmlns:a16="http://schemas.microsoft.com/office/drawing/2014/main" xmlns="" id="{97D3736A-EBA8-4978-A476-EA77D2F14C4F}"/>
                  </a:ext>
                </a:extLst>
              </p:cNvPr>
              <p:cNvSpPr txBox="1">
                <a:spLocks noChangeArrowheads="1"/>
              </p:cNvSpPr>
              <p:nvPr/>
            </p:nvSpPr>
            <p:spPr bwMode="auto">
              <a:xfrm>
                <a:off x="269452" y="124336"/>
                <a:ext cx="2760884" cy="749646"/>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التطور المهني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14" descr="Business Growth with solid fill">
              <a:extLst>
                <a:ext uri="{FF2B5EF4-FFF2-40B4-BE49-F238E27FC236}">
                  <a16:creationId xmlns:a16="http://schemas.microsoft.com/office/drawing/2014/main" xmlns="" id="{F38CA8D9-5434-453C-9B27-95217EC6890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616104" y="3588576"/>
              <a:ext cx="995792" cy="995819"/>
            </a:xfrm>
            <a:prstGeom prst="rect">
              <a:avLst/>
            </a:prstGeom>
          </p:spPr>
        </p:pic>
      </p:grpSp>
      <p:grpSp>
        <p:nvGrpSpPr>
          <p:cNvPr id="47" name="Group 46">
            <a:extLst>
              <a:ext uri="{FF2B5EF4-FFF2-40B4-BE49-F238E27FC236}">
                <a16:creationId xmlns:a16="http://schemas.microsoft.com/office/drawing/2014/main" xmlns="" id="{D41D500C-141F-081B-8D0E-35A3F33036EB}"/>
              </a:ext>
            </a:extLst>
          </p:cNvPr>
          <p:cNvGrpSpPr/>
          <p:nvPr/>
        </p:nvGrpSpPr>
        <p:grpSpPr>
          <a:xfrm>
            <a:off x="8223914" y="2304126"/>
            <a:ext cx="3581098" cy="2595638"/>
            <a:chOff x="8223914" y="2304126"/>
            <a:chExt cx="3581098" cy="2595638"/>
          </a:xfrm>
        </p:grpSpPr>
        <p:grpSp>
          <p:nvGrpSpPr>
            <p:cNvPr id="26" name="Group 25">
              <a:extLst>
                <a:ext uri="{FF2B5EF4-FFF2-40B4-BE49-F238E27FC236}">
                  <a16:creationId xmlns:a16="http://schemas.microsoft.com/office/drawing/2014/main" xmlns="" id="{934CA8C9-C3B1-4753-B35D-137BB6E16FAA}"/>
                </a:ext>
              </a:extLst>
            </p:cNvPr>
            <p:cNvGrpSpPr/>
            <p:nvPr/>
          </p:nvGrpSpPr>
          <p:grpSpPr>
            <a:xfrm>
              <a:off x="8223914" y="2304126"/>
              <a:ext cx="3581098" cy="2595638"/>
              <a:chOff x="3961968" y="0"/>
              <a:chExt cx="3299791" cy="2391677"/>
            </a:xfrm>
          </p:grpSpPr>
          <p:sp>
            <p:nvSpPr>
              <p:cNvPr id="27" name="Oval 26">
                <a:extLst>
                  <a:ext uri="{FF2B5EF4-FFF2-40B4-BE49-F238E27FC236}">
                    <a16:creationId xmlns:a16="http://schemas.microsoft.com/office/drawing/2014/main" xmlns="" id="{DE35443D-5610-41FE-8813-7CEE54BEBA09}"/>
                  </a:ext>
                </a:extLst>
              </p:cNvPr>
              <p:cNvSpPr/>
              <p:nvPr/>
            </p:nvSpPr>
            <p:spPr>
              <a:xfrm>
                <a:off x="4626412" y="589381"/>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8" name="Rectangle 27">
                <a:extLst>
                  <a:ext uri="{FF2B5EF4-FFF2-40B4-BE49-F238E27FC236}">
                    <a16:creationId xmlns:a16="http://schemas.microsoft.com/office/drawing/2014/main" xmlns="" id="{CD58277E-02C7-4C61-A707-86FC42DF2120}"/>
                  </a:ext>
                </a:extLst>
              </p:cNvPr>
              <p:cNvSpPr/>
              <p:nvPr/>
            </p:nvSpPr>
            <p:spPr>
              <a:xfrm>
                <a:off x="3961968" y="32788"/>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9" name="Oval 28">
                <a:extLst>
                  <a:ext uri="{FF2B5EF4-FFF2-40B4-BE49-F238E27FC236}">
                    <a16:creationId xmlns:a16="http://schemas.microsoft.com/office/drawing/2014/main" xmlns="" id="{66C4AA48-C4B2-4F33-AC61-7B6CC846ADDC}"/>
                  </a:ext>
                </a:extLst>
              </p:cNvPr>
              <p:cNvSpPr/>
              <p:nvPr/>
            </p:nvSpPr>
            <p:spPr>
              <a:xfrm>
                <a:off x="4798691" y="761660"/>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0" name="TextBox 101">
                <a:extLst>
                  <a:ext uri="{FF2B5EF4-FFF2-40B4-BE49-F238E27FC236}">
                    <a16:creationId xmlns:a16="http://schemas.microsoft.com/office/drawing/2014/main" xmlns="" id="{D0CCD1F1-74A6-4F7E-BFA3-3FB143BC66CE}"/>
                  </a:ext>
                </a:extLst>
              </p:cNvPr>
              <p:cNvSpPr txBox="1">
                <a:spLocks noChangeArrowheads="1"/>
              </p:cNvSpPr>
              <p:nvPr/>
            </p:nvSpPr>
            <p:spPr bwMode="auto">
              <a:xfrm>
                <a:off x="4172335" y="0"/>
                <a:ext cx="2828213" cy="898221"/>
              </a:xfrm>
              <a:prstGeom prst="rect">
                <a:avLst/>
              </a:prstGeom>
            </p:spPr>
            <p:txBody>
              <a:bodyPr rot="0" vert="horz" wrap="square" lIns="0" tIns="45720" rIns="0" bIns="45720" anchor="b" anchorCtr="0" upright="1">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التكيّف مع التغييرات التنظيمية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0" name="Graphic 31" descr="Questions with solid fill">
              <a:extLst>
                <a:ext uri="{FF2B5EF4-FFF2-40B4-BE49-F238E27FC236}">
                  <a16:creationId xmlns:a16="http://schemas.microsoft.com/office/drawing/2014/main" xmlns="" id="{41FBFD22-6975-49B5-8245-1F8D76D0E6C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9381756" y="3558766"/>
              <a:ext cx="1055410" cy="1055439"/>
            </a:xfrm>
            <a:prstGeom prst="rect">
              <a:avLst/>
            </a:prstGeom>
          </p:spPr>
        </p:pic>
      </p:grpSp>
      <p:grpSp>
        <p:nvGrpSpPr>
          <p:cNvPr id="51" name="Group 50">
            <a:extLst>
              <a:ext uri="{FF2B5EF4-FFF2-40B4-BE49-F238E27FC236}">
                <a16:creationId xmlns:a16="http://schemas.microsoft.com/office/drawing/2014/main" xmlns="" id="{5B108796-FD08-B21A-3B2E-4FDB05B077C6}"/>
              </a:ext>
            </a:extLst>
          </p:cNvPr>
          <p:cNvGrpSpPr/>
          <p:nvPr/>
        </p:nvGrpSpPr>
        <p:grpSpPr>
          <a:xfrm>
            <a:off x="4305453" y="2339710"/>
            <a:ext cx="3581098" cy="2560054"/>
            <a:chOff x="4305453" y="2339710"/>
            <a:chExt cx="3581098" cy="2560054"/>
          </a:xfrm>
        </p:grpSpPr>
        <p:grpSp>
          <p:nvGrpSpPr>
            <p:cNvPr id="24" name="Group 23">
              <a:extLst>
                <a:ext uri="{FF2B5EF4-FFF2-40B4-BE49-F238E27FC236}">
                  <a16:creationId xmlns:a16="http://schemas.microsoft.com/office/drawing/2014/main" xmlns="" id="{B1A09804-D5F0-45B1-B2B8-B558F4D191CA}"/>
                </a:ext>
              </a:extLst>
            </p:cNvPr>
            <p:cNvGrpSpPr/>
            <p:nvPr/>
          </p:nvGrpSpPr>
          <p:grpSpPr>
            <a:xfrm>
              <a:off x="4305453" y="2339710"/>
              <a:ext cx="3581098" cy="2560054"/>
              <a:chOff x="1980985" y="17989"/>
              <a:chExt cx="3299791" cy="2358889"/>
            </a:xfrm>
          </p:grpSpPr>
          <p:sp>
            <p:nvSpPr>
              <p:cNvPr id="35" name="Oval 34">
                <a:extLst>
                  <a:ext uri="{FF2B5EF4-FFF2-40B4-BE49-F238E27FC236}">
                    <a16:creationId xmlns:a16="http://schemas.microsoft.com/office/drawing/2014/main" xmlns="" id="{B6EFE6A1-DBB4-4BD2-A19C-9544E00F1F19}"/>
                  </a:ext>
                </a:extLst>
              </p:cNvPr>
              <p:cNvSpPr/>
              <p:nvPr/>
            </p:nvSpPr>
            <p:spPr>
              <a:xfrm>
                <a:off x="2645429" y="574582"/>
                <a:ext cx="1802296" cy="1802296"/>
              </a:xfrm>
              <a:prstGeom prst="ellipse">
                <a:avLst/>
              </a:pr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6" name="Rectangle 35">
                <a:extLst>
                  <a:ext uri="{FF2B5EF4-FFF2-40B4-BE49-F238E27FC236}">
                    <a16:creationId xmlns:a16="http://schemas.microsoft.com/office/drawing/2014/main" xmlns="" id="{A6E30BF1-AE2F-4E0D-BEE9-1B6350179CE4}"/>
                  </a:ext>
                </a:extLst>
              </p:cNvPr>
              <p:cNvSpPr/>
              <p:nvPr/>
            </p:nvSpPr>
            <p:spPr>
              <a:xfrm>
                <a:off x="1980985" y="17989"/>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Oval 36">
                <a:extLst>
                  <a:ext uri="{FF2B5EF4-FFF2-40B4-BE49-F238E27FC236}">
                    <a16:creationId xmlns:a16="http://schemas.microsoft.com/office/drawing/2014/main" xmlns="" id="{7B44FE18-8A3D-4A0F-9815-CDE668EB03DD}"/>
                  </a:ext>
                </a:extLst>
              </p:cNvPr>
              <p:cNvSpPr/>
              <p:nvPr/>
            </p:nvSpPr>
            <p:spPr>
              <a:xfrm>
                <a:off x="2817708" y="746861"/>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TextBox 109">
                <a:extLst>
                  <a:ext uri="{FF2B5EF4-FFF2-40B4-BE49-F238E27FC236}">
                    <a16:creationId xmlns:a16="http://schemas.microsoft.com/office/drawing/2014/main" xmlns="" id="{AC060611-3C30-4476-AF84-C84ED7E61B99}"/>
                  </a:ext>
                </a:extLst>
              </p:cNvPr>
              <p:cNvSpPr txBox="1">
                <a:spLocks noChangeArrowheads="1"/>
              </p:cNvSpPr>
              <p:nvPr/>
            </p:nvSpPr>
            <p:spPr bwMode="auto">
              <a:xfrm>
                <a:off x="2287971" y="79696"/>
                <a:ext cx="2689791" cy="794284"/>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الأداء والإنتاجية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1" name="Graphic 91" descr="Statistics with solid fill">
              <a:extLst>
                <a:ext uri="{FF2B5EF4-FFF2-40B4-BE49-F238E27FC236}">
                  <a16:creationId xmlns:a16="http://schemas.microsoft.com/office/drawing/2014/main" xmlns="" id="{87A34D8C-6505-332F-176D-739C3F1CF194}"/>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5415668" y="3505312"/>
              <a:ext cx="1162315" cy="1162347"/>
            </a:xfrm>
            <a:prstGeom prst="rect">
              <a:avLst/>
            </a:prstGeom>
          </p:spPr>
        </p:pic>
      </p:grpSp>
      <p:sp>
        <p:nvSpPr>
          <p:cNvPr id="52"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4546361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1924050" y="675008"/>
            <a:ext cx="8343900" cy="968852"/>
            <a:chOff x="1924050" y="519096"/>
            <a:chExt cx="834390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1924050" y="519096"/>
              <a:ext cx="834390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استراتيجيات بناء المرونة النفسية الشخصية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8" name="Group 87">
            <a:extLst>
              <a:ext uri="{FF2B5EF4-FFF2-40B4-BE49-F238E27FC236}">
                <a16:creationId xmlns:a16="http://schemas.microsoft.com/office/drawing/2014/main" xmlns="" id="{03146AED-FE85-4CAF-2935-278D009156A7}"/>
              </a:ext>
            </a:extLst>
          </p:cNvPr>
          <p:cNvGrpSpPr/>
          <p:nvPr/>
        </p:nvGrpSpPr>
        <p:grpSpPr>
          <a:xfrm>
            <a:off x="8604440" y="2618849"/>
            <a:ext cx="3320562" cy="3564143"/>
            <a:chOff x="8604440" y="2225183"/>
            <a:chExt cx="3320562" cy="3564143"/>
          </a:xfrm>
        </p:grpSpPr>
        <p:sp>
          <p:nvSpPr>
            <p:cNvPr id="71" name="Shape">
              <a:extLst>
                <a:ext uri="{FF2B5EF4-FFF2-40B4-BE49-F238E27FC236}">
                  <a16:creationId xmlns:a16="http://schemas.microsoft.com/office/drawing/2014/main" xmlns="" id="{01920B4F-0014-4786-B862-F26086BF650C}"/>
                </a:ext>
              </a:extLst>
            </p:cNvPr>
            <p:cNvSpPr/>
            <p:nvPr/>
          </p:nvSpPr>
          <p:spPr>
            <a:xfrm>
              <a:off x="9734280" y="2225183"/>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76" name="Shape">
              <a:extLst>
                <a:ext uri="{FF2B5EF4-FFF2-40B4-BE49-F238E27FC236}">
                  <a16:creationId xmlns:a16="http://schemas.microsoft.com/office/drawing/2014/main" xmlns="" id="{6C44AE55-C6B0-4726-8F08-5AB3E63B45F5}"/>
                </a:ext>
              </a:extLst>
            </p:cNvPr>
            <p:cNvSpPr/>
            <p:nvPr/>
          </p:nvSpPr>
          <p:spPr>
            <a:xfrm>
              <a:off x="8604440" y="3042231"/>
              <a:ext cx="3320562" cy="27470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80" name="TextBox 22">
              <a:extLst>
                <a:ext uri="{FF2B5EF4-FFF2-40B4-BE49-F238E27FC236}">
                  <a16:creationId xmlns:a16="http://schemas.microsoft.com/office/drawing/2014/main" xmlns="" id="{BBA0A6C1-AB94-46E4-AE55-192C954967E3}"/>
                </a:ext>
              </a:extLst>
            </p:cNvPr>
            <p:cNvSpPr txBox="1"/>
            <p:nvPr/>
          </p:nvSpPr>
          <p:spPr>
            <a:xfrm>
              <a:off x="9265437" y="4043653"/>
              <a:ext cx="2062381" cy="1127580"/>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الوعي الذاتي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3" name="Graphic 39" descr="Person with idea with solid fill">
              <a:extLst>
                <a:ext uri="{FF2B5EF4-FFF2-40B4-BE49-F238E27FC236}">
                  <a16:creationId xmlns:a16="http://schemas.microsoft.com/office/drawing/2014/main" xmlns="" id="{FB1CF8CC-025D-7212-37FF-1E688E8B266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9902602" y="2387122"/>
              <a:ext cx="709841" cy="709839"/>
            </a:xfrm>
            <a:prstGeom prst="rect">
              <a:avLst/>
            </a:prstGeom>
          </p:spPr>
        </p:pic>
      </p:grpSp>
      <p:grpSp>
        <p:nvGrpSpPr>
          <p:cNvPr id="86" name="Group 85">
            <a:extLst>
              <a:ext uri="{FF2B5EF4-FFF2-40B4-BE49-F238E27FC236}">
                <a16:creationId xmlns:a16="http://schemas.microsoft.com/office/drawing/2014/main" xmlns="" id="{19A87F02-6448-DDB3-D0A2-35CF09F2CE9F}"/>
              </a:ext>
            </a:extLst>
          </p:cNvPr>
          <p:cNvGrpSpPr/>
          <p:nvPr/>
        </p:nvGrpSpPr>
        <p:grpSpPr>
          <a:xfrm>
            <a:off x="3043140" y="2618849"/>
            <a:ext cx="3320558" cy="3564143"/>
            <a:chOff x="3043140" y="2225183"/>
            <a:chExt cx="3320558" cy="3564143"/>
          </a:xfrm>
        </p:grpSpPr>
        <p:sp>
          <p:nvSpPr>
            <p:cNvPr id="72" name="Shape">
              <a:extLst>
                <a:ext uri="{FF2B5EF4-FFF2-40B4-BE49-F238E27FC236}">
                  <a16:creationId xmlns:a16="http://schemas.microsoft.com/office/drawing/2014/main" xmlns="" id="{4E0D31F3-35D7-472C-BA77-2B4FAC7BF686}"/>
                </a:ext>
              </a:extLst>
            </p:cNvPr>
            <p:cNvSpPr/>
            <p:nvPr/>
          </p:nvSpPr>
          <p:spPr>
            <a:xfrm>
              <a:off x="4172978" y="2225183"/>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74" name="Shape">
              <a:extLst>
                <a:ext uri="{FF2B5EF4-FFF2-40B4-BE49-F238E27FC236}">
                  <a16:creationId xmlns:a16="http://schemas.microsoft.com/office/drawing/2014/main" xmlns="" id="{30EB4560-DD2E-44EA-91A3-C9CC1B6D1A42}"/>
                </a:ext>
              </a:extLst>
            </p:cNvPr>
            <p:cNvSpPr/>
            <p:nvPr/>
          </p:nvSpPr>
          <p:spPr>
            <a:xfrm>
              <a:off x="3043140" y="3042231"/>
              <a:ext cx="3320558" cy="27470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78" name="TextBox 69">
              <a:extLst>
                <a:ext uri="{FF2B5EF4-FFF2-40B4-BE49-F238E27FC236}">
                  <a16:creationId xmlns:a16="http://schemas.microsoft.com/office/drawing/2014/main" xmlns="" id="{BB211271-7FC8-408C-8F24-9CE5F84E0A66}"/>
                </a:ext>
              </a:extLst>
            </p:cNvPr>
            <p:cNvSpPr txBox="1"/>
            <p:nvPr/>
          </p:nvSpPr>
          <p:spPr>
            <a:xfrm>
              <a:off x="3615559" y="3697842"/>
              <a:ext cx="2089487" cy="1885087"/>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مهارات حل المشكلات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4" name="Graphic 81" descr="Boardroom with solid fill">
              <a:extLst>
                <a:ext uri="{FF2B5EF4-FFF2-40B4-BE49-F238E27FC236}">
                  <a16:creationId xmlns:a16="http://schemas.microsoft.com/office/drawing/2014/main" xmlns="" id="{0158577C-ABD8-4D98-B7C3-088D8FD8E9E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292673" y="2357023"/>
              <a:ext cx="770036" cy="770037"/>
            </a:xfrm>
            <a:prstGeom prst="roundRect">
              <a:avLst/>
            </a:prstGeom>
          </p:spPr>
        </p:pic>
      </p:grpSp>
      <p:grpSp>
        <p:nvGrpSpPr>
          <p:cNvPr id="85" name="Group 84">
            <a:extLst>
              <a:ext uri="{FF2B5EF4-FFF2-40B4-BE49-F238E27FC236}">
                <a16:creationId xmlns:a16="http://schemas.microsoft.com/office/drawing/2014/main" xmlns="" id="{1B730C3B-5618-1EE7-5355-B502278A2875}"/>
              </a:ext>
            </a:extLst>
          </p:cNvPr>
          <p:cNvGrpSpPr/>
          <p:nvPr/>
        </p:nvGrpSpPr>
        <p:grpSpPr>
          <a:xfrm>
            <a:off x="266998" y="2618849"/>
            <a:ext cx="3320108" cy="3563238"/>
            <a:chOff x="266998" y="2225183"/>
            <a:chExt cx="3320108" cy="3563238"/>
          </a:xfrm>
        </p:grpSpPr>
        <p:sp>
          <p:nvSpPr>
            <p:cNvPr id="69" name="Shape">
              <a:extLst>
                <a:ext uri="{FF2B5EF4-FFF2-40B4-BE49-F238E27FC236}">
                  <a16:creationId xmlns:a16="http://schemas.microsoft.com/office/drawing/2014/main" xmlns="" id="{1176D3FC-4375-4739-A364-489C74E975E5}"/>
                </a:ext>
              </a:extLst>
            </p:cNvPr>
            <p:cNvSpPr/>
            <p:nvPr/>
          </p:nvSpPr>
          <p:spPr>
            <a:xfrm>
              <a:off x="1396610" y="2225183"/>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73" name="Shape">
              <a:extLst>
                <a:ext uri="{FF2B5EF4-FFF2-40B4-BE49-F238E27FC236}">
                  <a16:creationId xmlns:a16="http://schemas.microsoft.com/office/drawing/2014/main" xmlns="" id="{80488DA4-2D25-4B78-A268-1771256A4A32}"/>
                </a:ext>
              </a:extLst>
            </p:cNvPr>
            <p:cNvSpPr/>
            <p:nvPr/>
          </p:nvSpPr>
          <p:spPr>
            <a:xfrm>
              <a:off x="266998" y="3042231"/>
              <a:ext cx="3320108" cy="2746190"/>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77" name="TextBox 13">
              <a:extLst>
                <a:ext uri="{FF2B5EF4-FFF2-40B4-BE49-F238E27FC236}">
                  <a16:creationId xmlns:a16="http://schemas.microsoft.com/office/drawing/2014/main" xmlns="" id="{35CCB84C-9EB1-47F1-9D2E-096F731C90C4}"/>
                </a:ext>
              </a:extLst>
            </p:cNvPr>
            <p:cNvSpPr txBox="1"/>
            <p:nvPr/>
          </p:nvSpPr>
          <p:spPr>
            <a:xfrm>
              <a:off x="517775" y="3844784"/>
              <a:ext cx="2686170" cy="925890"/>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شبكة داعمة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5" name="Graphic 7" descr="Connections with solid fill">
              <a:extLst>
                <a:ext uri="{FF2B5EF4-FFF2-40B4-BE49-F238E27FC236}">
                  <a16:creationId xmlns:a16="http://schemas.microsoft.com/office/drawing/2014/main" xmlns="" id="{0D4CE6FC-129D-4040-8BA6-DFA4B0957DF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547111" y="2410310"/>
              <a:ext cx="663463" cy="663463"/>
            </a:xfrm>
            <a:prstGeom prst="rect">
              <a:avLst/>
            </a:prstGeom>
          </p:spPr>
        </p:pic>
      </p:grpSp>
      <p:grpSp>
        <p:nvGrpSpPr>
          <p:cNvPr id="87" name="Group 86">
            <a:extLst>
              <a:ext uri="{FF2B5EF4-FFF2-40B4-BE49-F238E27FC236}">
                <a16:creationId xmlns:a16="http://schemas.microsoft.com/office/drawing/2014/main" xmlns="" id="{0FEC3A7C-AD98-F71E-E93D-C133B4D2D9BF}"/>
              </a:ext>
            </a:extLst>
          </p:cNvPr>
          <p:cNvGrpSpPr/>
          <p:nvPr/>
        </p:nvGrpSpPr>
        <p:grpSpPr>
          <a:xfrm>
            <a:off x="5828298" y="2618849"/>
            <a:ext cx="3320562" cy="3564143"/>
            <a:chOff x="5828298" y="2225183"/>
            <a:chExt cx="3320562" cy="3564143"/>
          </a:xfrm>
        </p:grpSpPr>
        <p:sp>
          <p:nvSpPr>
            <p:cNvPr id="70" name="Shape">
              <a:extLst>
                <a:ext uri="{FF2B5EF4-FFF2-40B4-BE49-F238E27FC236}">
                  <a16:creationId xmlns:a16="http://schemas.microsoft.com/office/drawing/2014/main" xmlns="" id="{7818EB76-823D-4B5A-9B16-080F96AD5B7C}"/>
                </a:ext>
              </a:extLst>
            </p:cNvPr>
            <p:cNvSpPr/>
            <p:nvPr/>
          </p:nvSpPr>
          <p:spPr>
            <a:xfrm>
              <a:off x="6958136" y="2225183"/>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75" name="Shape">
              <a:extLst>
                <a:ext uri="{FF2B5EF4-FFF2-40B4-BE49-F238E27FC236}">
                  <a16:creationId xmlns:a16="http://schemas.microsoft.com/office/drawing/2014/main" xmlns="" id="{1D7BE3D6-078E-4874-B1EB-F00AB3FE8246}"/>
                </a:ext>
              </a:extLst>
            </p:cNvPr>
            <p:cNvSpPr/>
            <p:nvPr/>
          </p:nvSpPr>
          <p:spPr>
            <a:xfrm>
              <a:off x="5828298" y="3042231"/>
              <a:ext cx="3320562" cy="27470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79" name="TextBox 19">
              <a:extLst>
                <a:ext uri="{FF2B5EF4-FFF2-40B4-BE49-F238E27FC236}">
                  <a16:creationId xmlns:a16="http://schemas.microsoft.com/office/drawing/2014/main" xmlns="" id="{7BB6CD47-7839-480A-ADFF-381682046270}"/>
                </a:ext>
              </a:extLst>
            </p:cNvPr>
            <p:cNvSpPr txBox="1"/>
            <p:nvPr/>
          </p:nvSpPr>
          <p:spPr>
            <a:xfrm>
              <a:off x="6518837" y="3750118"/>
              <a:ext cx="1865991" cy="1782459"/>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ممارسة التأمل والتنفس العميق</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8" name="Graphic 157" descr="Confused person with solid fill">
              <a:extLst>
                <a:ext uri="{FF2B5EF4-FFF2-40B4-BE49-F238E27FC236}">
                  <a16:creationId xmlns:a16="http://schemas.microsoft.com/office/drawing/2014/main" xmlns="" id="{2CC21655-41F7-BADC-3EE3-73EBEFFC0FB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144809" y="2404195"/>
              <a:ext cx="675693" cy="675693"/>
            </a:xfrm>
            <a:prstGeom prst="rect">
              <a:avLst/>
            </a:prstGeom>
          </p:spPr>
        </p:pic>
      </p:grpSp>
      <p:sp>
        <p:nvSpPr>
          <p:cNvPr id="34"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77119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1000"/>
                                        <p:tgtEl>
                                          <p:spTgt spid="87"/>
                                        </p:tgtEl>
                                      </p:cBhvr>
                                    </p:animEffect>
                                    <p:anim calcmode="lin" valueType="num">
                                      <p:cBhvr>
                                        <p:cTn id="15" dur="1000" fill="hold"/>
                                        <p:tgtEl>
                                          <p:spTgt spid="87"/>
                                        </p:tgtEl>
                                        <p:attrNameLst>
                                          <p:attrName>ppt_x</p:attrName>
                                        </p:attrNameLst>
                                      </p:cBhvr>
                                      <p:tavLst>
                                        <p:tav tm="0">
                                          <p:val>
                                            <p:strVal val="#ppt_x"/>
                                          </p:val>
                                        </p:tav>
                                        <p:tav tm="100000">
                                          <p:val>
                                            <p:strVal val="#ppt_x"/>
                                          </p:val>
                                        </p:tav>
                                      </p:tavLst>
                                    </p:anim>
                                    <p:anim calcmode="lin" valueType="num">
                                      <p:cBhvr>
                                        <p:cTn id="16"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1000"/>
                                        <p:tgtEl>
                                          <p:spTgt spid="86"/>
                                        </p:tgtEl>
                                      </p:cBhvr>
                                    </p:animEffect>
                                    <p:anim calcmode="lin" valueType="num">
                                      <p:cBhvr>
                                        <p:cTn id="22" dur="1000" fill="hold"/>
                                        <p:tgtEl>
                                          <p:spTgt spid="86"/>
                                        </p:tgtEl>
                                        <p:attrNameLst>
                                          <p:attrName>ppt_x</p:attrName>
                                        </p:attrNameLst>
                                      </p:cBhvr>
                                      <p:tavLst>
                                        <p:tav tm="0">
                                          <p:val>
                                            <p:strVal val="#ppt_x"/>
                                          </p:val>
                                        </p:tav>
                                        <p:tav tm="100000">
                                          <p:val>
                                            <p:strVal val="#ppt_x"/>
                                          </p:val>
                                        </p:tav>
                                      </p:tavLst>
                                    </p:anim>
                                    <p:anim calcmode="lin" valueType="num">
                                      <p:cBhvr>
                                        <p:cTn id="23"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1000"/>
                                        <p:tgtEl>
                                          <p:spTgt spid="85"/>
                                        </p:tgtEl>
                                      </p:cBhvr>
                                    </p:animEffect>
                                    <p:anim calcmode="lin" valueType="num">
                                      <p:cBhvr>
                                        <p:cTn id="29" dur="1000" fill="hold"/>
                                        <p:tgtEl>
                                          <p:spTgt spid="85"/>
                                        </p:tgtEl>
                                        <p:attrNameLst>
                                          <p:attrName>ppt_x</p:attrName>
                                        </p:attrNameLst>
                                      </p:cBhvr>
                                      <p:tavLst>
                                        <p:tav tm="0">
                                          <p:val>
                                            <p:strVal val="#ppt_x"/>
                                          </p:val>
                                        </p:tav>
                                        <p:tav tm="100000">
                                          <p:val>
                                            <p:strVal val="#ppt_x"/>
                                          </p:val>
                                        </p:tav>
                                      </p:tavLst>
                                    </p:anim>
                                    <p:anim calcmode="lin" valueType="num">
                                      <p:cBhvr>
                                        <p:cTn id="30"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1924050" y="675008"/>
            <a:ext cx="8343900" cy="968852"/>
            <a:chOff x="1924050" y="519096"/>
            <a:chExt cx="834390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1924050" y="519096"/>
              <a:ext cx="8343900"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استراتيجيات بناء المرونة النفسية الشخصية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81" name="Group 80">
            <a:extLst>
              <a:ext uri="{FF2B5EF4-FFF2-40B4-BE49-F238E27FC236}">
                <a16:creationId xmlns:a16="http://schemas.microsoft.com/office/drawing/2014/main" xmlns="" id="{86BFDC1D-822A-FF30-DC19-71B786B91FBD}"/>
              </a:ext>
            </a:extLst>
          </p:cNvPr>
          <p:cNvGrpSpPr/>
          <p:nvPr/>
        </p:nvGrpSpPr>
        <p:grpSpPr>
          <a:xfrm>
            <a:off x="1676857" y="2618849"/>
            <a:ext cx="3320108" cy="3563238"/>
            <a:chOff x="1676857" y="4947540"/>
            <a:chExt cx="3320108" cy="3563238"/>
          </a:xfrm>
        </p:grpSpPr>
        <p:sp>
          <p:nvSpPr>
            <p:cNvPr id="63" name="Shape">
              <a:extLst>
                <a:ext uri="{FF2B5EF4-FFF2-40B4-BE49-F238E27FC236}">
                  <a16:creationId xmlns:a16="http://schemas.microsoft.com/office/drawing/2014/main" xmlns="" id="{70E3CDDE-2C3E-4FD7-8567-1B7D62982E55}"/>
                </a:ext>
              </a:extLst>
            </p:cNvPr>
            <p:cNvSpPr/>
            <p:nvPr/>
          </p:nvSpPr>
          <p:spPr>
            <a:xfrm>
              <a:off x="2806469" y="4947540"/>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64" name="Shape">
              <a:extLst>
                <a:ext uri="{FF2B5EF4-FFF2-40B4-BE49-F238E27FC236}">
                  <a16:creationId xmlns:a16="http://schemas.microsoft.com/office/drawing/2014/main" xmlns="" id="{511E4196-032B-4BE2-87F7-4B47046BCF54}"/>
                </a:ext>
              </a:extLst>
            </p:cNvPr>
            <p:cNvSpPr/>
            <p:nvPr/>
          </p:nvSpPr>
          <p:spPr>
            <a:xfrm>
              <a:off x="1676857" y="5764588"/>
              <a:ext cx="3320108" cy="2746190"/>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65" name="TextBox 13">
              <a:extLst>
                <a:ext uri="{FF2B5EF4-FFF2-40B4-BE49-F238E27FC236}">
                  <a16:creationId xmlns:a16="http://schemas.microsoft.com/office/drawing/2014/main" xmlns="" id="{C47B3A2A-14F4-4ABC-A2D5-AFC9E62816AF}"/>
                </a:ext>
              </a:extLst>
            </p:cNvPr>
            <p:cNvSpPr txBox="1"/>
            <p:nvPr/>
          </p:nvSpPr>
          <p:spPr>
            <a:xfrm>
              <a:off x="2267824" y="6416328"/>
              <a:ext cx="2059926" cy="1548463"/>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التوقّعات والأهداف</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2" name="Graphic 40" descr="Bullseye with solid fill">
              <a:extLst>
                <a:ext uri="{FF2B5EF4-FFF2-40B4-BE49-F238E27FC236}">
                  <a16:creationId xmlns:a16="http://schemas.microsoft.com/office/drawing/2014/main" xmlns="" id="{4407E426-B2F1-4D22-B2F3-98126F1AB7D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933833" y="5105567"/>
              <a:ext cx="730141" cy="730208"/>
            </a:xfrm>
            <a:prstGeom prst="rect">
              <a:avLst/>
            </a:prstGeom>
          </p:spPr>
        </p:pic>
      </p:grpSp>
      <p:grpSp>
        <p:nvGrpSpPr>
          <p:cNvPr id="83" name="Group 82">
            <a:extLst>
              <a:ext uri="{FF2B5EF4-FFF2-40B4-BE49-F238E27FC236}">
                <a16:creationId xmlns:a16="http://schemas.microsoft.com/office/drawing/2014/main" xmlns="" id="{7C556D15-31AB-51D6-9EEE-66E5D54CE6A4}"/>
              </a:ext>
            </a:extLst>
          </p:cNvPr>
          <p:cNvGrpSpPr/>
          <p:nvPr/>
        </p:nvGrpSpPr>
        <p:grpSpPr>
          <a:xfrm>
            <a:off x="7238157" y="2618849"/>
            <a:ext cx="3320562" cy="3564143"/>
            <a:chOff x="7238157" y="4947540"/>
            <a:chExt cx="3320562" cy="3564143"/>
          </a:xfrm>
        </p:grpSpPr>
        <p:sp>
          <p:nvSpPr>
            <p:cNvPr id="60" name="Shape">
              <a:extLst>
                <a:ext uri="{FF2B5EF4-FFF2-40B4-BE49-F238E27FC236}">
                  <a16:creationId xmlns:a16="http://schemas.microsoft.com/office/drawing/2014/main" xmlns="" id="{4A4ADE66-4767-4CEF-B937-7B2C1DA30B6E}"/>
                </a:ext>
              </a:extLst>
            </p:cNvPr>
            <p:cNvSpPr/>
            <p:nvPr/>
          </p:nvSpPr>
          <p:spPr>
            <a:xfrm>
              <a:off x="8367995" y="4947540"/>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61" name="Shape">
              <a:extLst>
                <a:ext uri="{FF2B5EF4-FFF2-40B4-BE49-F238E27FC236}">
                  <a16:creationId xmlns:a16="http://schemas.microsoft.com/office/drawing/2014/main" xmlns="" id="{07D904EC-7BBC-4718-8EFA-55E5BD536452}"/>
                </a:ext>
              </a:extLst>
            </p:cNvPr>
            <p:cNvSpPr/>
            <p:nvPr/>
          </p:nvSpPr>
          <p:spPr>
            <a:xfrm>
              <a:off x="7238157" y="5764588"/>
              <a:ext cx="3320562" cy="27470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62" name="TextBox 19">
              <a:extLst>
                <a:ext uri="{FF2B5EF4-FFF2-40B4-BE49-F238E27FC236}">
                  <a16:creationId xmlns:a16="http://schemas.microsoft.com/office/drawing/2014/main" xmlns="" id="{1B73750D-6BA2-4C86-869C-85E2297688FC}"/>
                </a:ext>
              </a:extLst>
            </p:cNvPr>
            <p:cNvSpPr txBox="1"/>
            <p:nvPr/>
          </p:nvSpPr>
          <p:spPr>
            <a:xfrm>
              <a:off x="7837966" y="6459557"/>
              <a:ext cx="2226962" cy="1549060"/>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روح المرح والإبداع</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6" name="Graphic 186" descr="Brain in head with solid fill">
              <a:extLst>
                <a:ext uri="{FF2B5EF4-FFF2-40B4-BE49-F238E27FC236}">
                  <a16:creationId xmlns:a16="http://schemas.microsoft.com/office/drawing/2014/main" xmlns="" id="{6DBDDCCE-BF03-50F2-602B-57DB7AB6B0C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494905" y="5168502"/>
              <a:ext cx="792089" cy="792089"/>
            </a:xfrm>
            <a:prstGeom prst="rect">
              <a:avLst/>
            </a:prstGeom>
          </p:spPr>
        </p:pic>
      </p:grpSp>
      <p:grpSp>
        <p:nvGrpSpPr>
          <p:cNvPr id="82" name="Group 81">
            <a:extLst>
              <a:ext uri="{FF2B5EF4-FFF2-40B4-BE49-F238E27FC236}">
                <a16:creationId xmlns:a16="http://schemas.microsoft.com/office/drawing/2014/main" xmlns="" id="{9279AADC-5883-3EE6-9ADE-2E4E68C91CD4}"/>
              </a:ext>
            </a:extLst>
          </p:cNvPr>
          <p:cNvGrpSpPr/>
          <p:nvPr/>
        </p:nvGrpSpPr>
        <p:grpSpPr>
          <a:xfrm>
            <a:off x="4452999" y="2618849"/>
            <a:ext cx="3320558" cy="3564143"/>
            <a:chOff x="4452999" y="4947540"/>
            <a:chExt cx="3320558" cy="3564143"/>
          </a:xfrm>
        </p:grpSpPr>
        <p:sp>
          <p:nvSpPr>
            <p:cNvPr id="66" name="Shape">
              <a:extLst>
                <a:ext uri="{FF2B5EF4-FFF2-40B4-BE49-F238E27FC236}">
                  <a16:creationId xmlns:a16="http://schemas.microsoft.com/office/drawing/2014/main" xmlns="" id="{5286945A-710E-4B13-B133-A8A7BE05C74B}"/>
                </a:ext>
              </a:extLst>
            </p:cNvPr>
            <p:cNvSpPr/>
            <p:nvPr/>
          </p:nvSpPr>
          <p:spPr>
            <a:xfrm>
              <a:off x="5582837" y="4947540"/>
              <a:ext cx="1060884" cy="1068515"/>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67" name="Shape">
              <a:extLst>
                <a:ext uri="{FF2B5EF4-FFF2-40B4-BE49-F238E27FC236}">
                  <a16:creationId xmlns:a16="http://schemas.microsoft.com/office/drawing/2014/main" xmlns="" id="{4B20AE77-76AD-460F-A415-7F0BF2DCB463}"/>
                </a:ext>
              </a:extLst>
            </p:cNvPr>
            <p:cNvSpPr/>
            <p:nvPr/>
          </p:nvSpPr>
          <p:spPr>
            <a:xfrm>
              <a:off x="4452999" y="5764588"/>
              <a:ext cx="3320558" cy="27470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68" name="TextBox 77">
              <a:extLst>
                <a:ext uri="{FF2B5EF4-FFF2-40B4-BE49-F238E27FC236}">
                  <a16:creationId xmlns:a16="http://schemas.microsoft.com/office/drawing/2014/main" xmlns="" id="{29E44573-3F55-43E7-82C7-8AD83FF526DC}"/>
                </a:ext>
              </a:extLst>
            </p:cNvPr>
            <p:cNvSpPr txBox="1"/>
            <p:nvPr/>
          </p:nvSpPr>
          <p:spPr>
            <a:xfrm>
              <a:off x="5146149" y="6459557"/>
              <a:ext cx="1953837" cy="1356252"/>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نمط حياة صحي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7" name="Graphic 15" descr="Heart with pulse with solid fill">
              <a:extLst>
                <a:ext uri="{FF2B5EF4-FFF2-40B4-BE49-F238E27FC236}">
                  <a16:creationId xmlns:a16="http://schemas.microsoft.com/office/drawing/2014/main" xmlns="" id="{BD50DD47-0392-222D-CB5D-28E080C495F0}"/>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5657015" y="5110829"/>
              <a:ext cx="907434" cy="907434"/>
            </a:xfrm>
            <a:prstGeom prst="rect">
              <a:avLst/>
            </a:prstGeom>
          </p:spPr>
        </p:pic>
      </p:grpSp>
      <p:sp>
        <p:nvSpPr>
          <p:cNvPr id="2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1995081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anim calcmode="lin" valueType="num">
                                      <p:cBhvr>
                                        <p:cTn id="8" dur="1000" fill="hold"/>
                                        <p:tgtEl>
                                          <p:spTgt spid="83"/>
                                        </p:tgtEl>
                                        <p:attrNameLst>
                                          <p:attrName>ppt_x</p:attrName>
                                        </p:attrNameLst>
                                      </p:cBhvr>
                                      <p:tavLst>
                                        <p:tav tm="0">
                                          <p:val>
                                            <p:strVal val="#ppt_x"/>
                                          </p:val>
                                        </p:tav>
                                        <p:tav tm="100000">
                                          <p:val>
                                            <p:strVal val="#ppt_x"/>
                                          </p:val>
                                        </p:tav>
                                      </p:tavLst>
                                    </p:anim>
                                    <p:anim calcmode="lin" valueType="num">
                                      <p:cBhvr>
                                        <p:cTn id="9"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2"/>
                                        </p:tgtEl>
                                        <p:attrNameLst>
                                          <p:attrName>style.visibility</p:attrName>
                                        </p:attrNameLst>
                                      </p:cBhvr>
                                      <p:to>
                                        <p:strVal val="visible"/>
                                      </p:to>
                                    </p:set>
                                    <p:animEffect transition="in" filter="fade">
                                      <p:cBhvr>
                                        <p:cTn id="14" dur="1000"/>
                                        <p:tgtEl>
                                          <p:spTgt spid="82"/>
                                        </p:tgtEl>
                                      </p:cBhvr>
                                    </p:animEffect>
                                    <p:anim calcmode="lin" valueType="num">
                                      <p:cBhvr>
                                        <p:cTn id="15" dur="1000" fill="hold"/>
                                        <p:tgtEl>
                                          <p:spTgt spid="82"/>
                                        </p:tgtEl>
                                        <p:attrNameLst>
                                          <p:attrName>ppt_x</p:attrName>
                                        </p:attrNameLst>
                                      </p:cBhvr>
                                      <p:tavLst>
                                        <p:tav tm="0">
                                          <p:val>
                                            <p:strVal val="#ppt_x"/>
                                          </p:val>
                                        </p:tav>
                                        <p:tav tm="100000">
                                          <p:val>
                                            <p:strVal val="#ppt_x"/>
                                          </p:val>
                                        </p:tav>
                                      </p:tavLst>
                                    </p:anim>
                                    <p:anim calcmode="lin" valueType="num">
                                      <p:cBhvr>
                                        <p:cTn id="16"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fade">
                                      <p:cBhvr>
                                        <p:cTn id="21" dur="1000"/>
                                        <p:tgtEl>
                                          <p:spTgt spid="81"/>
                                        </p:tgtEl>
                                      </p:cBhvr>
                                    </p:animEffect>
                                    <p:anim calcmode="lin" valueType="num">
                                      <p:cBhvr>
                                        <p:cTn id="22" dur="1000" fill="hold"/>
                                        <p:tgtEl>
                                          <p:spTgt spid="81"/>
                                        </p:tgtEl>
                                        <p:attrNameLst>
                                          <p:attrName>ppt_x</p:attrName>
                                        </p:attrNameLst>
                                      </p:cBhvr>
                                      <p:tavLst>
                                        <p:tav tm="0">
                                          <p:val>
                                            <p:strVal val="#ppt_x"/>
                                          </p:val>
                                        </p:tav>
                                        <p:tav tm="100000">
                                          <p:val>
                                            <p:strVal val="#ppt_x"/>
                                          </p:val>
                                        </p:tav>
                                      </p:tavLst>
                                    </p:anim>
                                    <p:anim calcmode="lin" valueType="num">
                                      <p:cBhvr>
                                        <p:cTn id="23"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أبرز التحديات التي تواجه الموظفين عند محاولة بناء المرونة النفسية؟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4700010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219588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الضغوطات والمتطلبات الشاقة في العمل قد تزيد من مستويات التوتر وتقلل القدرة على التكيف</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71853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صعوبة التعامل مع المشاعر السلبية مثل الغضب أو القلق دون السماح لها بالسيطرة</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524119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ضعف مهارات إدارة الوقت والإجهاد بفاعلية، مما قد يؤدي إلى الشعور بالإرهاق</a:t>
            </a:r>
            <a:endParaRPr lang="en-US" dirty="0"/>
          </a:p>
        </p:txBody>
      </p:sp>
      <p:sp>
        <p:nvSpPr>
          <p:cNvPr id="18"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7395930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219588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صعوبة النظر إلى المواقف الصعبة بمنظور إيجابي والتركيز على الحلول بدلاً من المشاكل</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71853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ضعف الدعم الاجتماعي من قبل الزملاء أو الإدارة لتطوير مهارات إدارة الضغوط</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524119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عدم الوعي الكافي بأهمية المرونة النفسية وكيفية تنميتها والحفاظ عليها في العمل</a:t>
            </a:r>
            <a:endParaRPr lang="en-US" dirty="0"/>
          </a:p>
        </p:txBody>
      </p:sp>
      <p:sp>
        <p:nvSpPr>
          <p:cNvPr id="18"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5747454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تقنيات التكيّف مع التغيير بإيجابية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3" name="Group 52">
            <a:extLst>
              <a:ext uri="{FF2B5EF4-FFF2-40B4-BE49-F238E27FC236}">
                <a16:creationId xmlns:a16="http://schemas.microsoft.com/office/drawing/2014/main" xmlns="" id="{E9C5CF9D-3D02-1EAA-22D3-D74FF8FA499D}"/>
              </a:ext>
            </a:extLst>
          </p:cNvPr>
          <p:cNvGrpSpPr/>
          <p:nvPr/>
        </p:nvGrpSpPr>
        <p:grpSpPr>
          <a:xfrm>
            <a:off x="584940" y="2396632"/>
            <a:ext cx="3139011" cy="3368880"/>
            <a:chOff x="584940" y="2396632"/>
            <a:chExt cx="3139011" cy="3368880"/>
          </a:xfrm>
        </p:grpSpPr>
        <p:pic>
          <p:nvPicPr>
            <p:cNvPr id="11" name="Picture 10" descr="Idea ">
              <a:extLst>
                <a:ext uri="{FF2B5EF4-FFF2-40B4-BE49-F238E27FC236}">
                  <a16:creationId xmlns:a16="http://schemas.microsoft.com/office/drawing/2014/main" xmlns="" id="{4B39364E-1FA3-2360-667A-7F3EF58981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8735" y="2496834"/>
              <a:ext cx="671425" cy="671425"/>
            </a:xfrm>
            <a:prstGeom prst="rect">
              <a:avLst/>
            </a:prstGeom>
            <a:noFill/>
            <a:extLst>
              <a:ext uri="{909E8E84-426E-40DD-AFC4-6F175D3DCCD1}">
                <a14:hiddenFill xmlns:a14="http://schemas.microsoft.com/office/drawing/2010/main">
                  <a:solidFill>
                    <a:srgbClr val="FFFFFF"/>
                  </a:solidFill>
                </a14:hiddenFill>
              </a:ext>
            </a:extLst>
          </p:spPr>
        </p:pic>
        <p:sp>
          <p:nvSpPr>
            <p:cNvPr id="22" name="Shape">
              <a:extLst>
                <a:ext uri="{FF2B5EF4-FFF2-40B4-BE49-F238E27FC236}">
                  <a16:creationId xmlns:a16="http://schemas.microsoft.com/office/drawing/2014/main" xmlns="" id="{691CD8E7-0FF9-43F3-A487-4D8355EE0639}"/>
                </a:ext>
              </a:extLst>
            </p:cNvPr>
            <p:cNvSpPr/>
            <p:nvPr/>
          </p:nvSpPr>
          <p:spPr>
            <a:xfrm>
              <a:off x="1652936" y="2396632"/>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33" name="Shape">
              <a:extLst>
                <a:ext uri="{FF2B5EF4-FFF2-40B4-BE49-F238E27FC236}">
                  <a16:creationId xmlns:a16="http://schemas.microsoft.com/office/drawing/2014/main" xmlns="" id="{CF594E90-1D9A-483A-B9F1-2618770CAB4B}"/>
                </a:ext>
              </a:extLst>
            </p:cNvPr>
            <p:cNvSpPr/>
            <p:nvPr/>
          </p:nvSpPr>
          <p:spPr>
            <a:xfrm>
              <a:off x="584940" y="3169114"/>
              <a:ext cx="3139011" cy="259639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37" name="TextBox 13">
              <a:extLst>
                <a:ext uri="{FF2B5EF4-FFF2-40B4-BE49-F238E27FC236}">
                  <a16:creationId xmlns:a16="http://schemas.microsoft.com/office/drawing/2014/main" xmlns="" id="{9007A66A-9AF5-4659-823A-B80BB0ABD4EC}"/>
                </a:ext>
              </a:extLst>
            </p:cNvPr>
            <p:cNvSpPr txBox="1"/>
            <p:nvPr/>
          </p:nvSpPr>
          <p:spPr>
            <a:xfrm>
              <a:off x="1108584" y="4053059"/>
              <a:ext cx="1959315" cy="1042554"/>
            </a:xfrm>
            <a:prstGeom prst="rect">
              <a:avLst/>
            </a:prstGeom>
            <a:noFill/>
          </p:spPr>
          <p:txBody>
            <a:bodyPr wrap="square" lIns="0" rIns="0" rtlCol="0" anchor="t">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التوقّعات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7" name="Group 56">
            <a:extLst>
              <a:ext uri="{FF2B5EF4-FFF2-40B4-BE49-F238E27FC236}">
                <a16:creationId xmlns:a16="http://schemas.microsoft.com/office/drawing/2014/main" xmlns="" id="{6C69327C-0226-7002-DE39-8DD69EEBA58D}"/>
              </a:ext>
            </a:extLst>
          </p:cNvPr>
          <p:cNvGrpSpPr/>
          <p:nvPr/>
        </p:nvGrpSpPr>
        <p:grpSpPr>
          <a:xfrm>
            <a:off x="8467615" y="2396632"/>
            <a:ext cx="3139441" cy="3369736"/>
            <a:chOff x="8467615" y="2396632"/>
            <a:chExt cx="3139441" cy="3369736"/>
          </a:xfrm>
        </p:grpSpPr>
        <p:sp>
          <p:nvSpPr>
            <p:cNvPr id="31" name="Shape">
              <a:extLst>
                <a:ext uri="{FF2B5EF4-FFF2-40B4-BE49-F238E27FC236}">
                  <a16:creationId xmlns:a16="http://schemas.microsoft.com/office/drawing/2014/main" xmlns="" id="{05CB00F4-E08C-4539-BE6A-29003747C52B}"/>
                </a:ext>
              </a:extLst>
            </p:cNvPr>
            <p:cNvSpPr/>
            <p:nvPr/>
          </p:nvSpPr>
          <p:spPr>
            <a:xfrm>
              <a:off x="9535827" y="2396632"/>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36" name="Shape">
              <a:extLst>
                <a:ext uri="{FF2B5EF4-FFF2-40B4-BE49-F238E27FC236}">
                  <a16:creationId xmlns:a16="http://schemas.microsoft.com/office/drawing/2014/main" xmlns="" id="{2154D4D0-30C6-4FB0-89D2-AE92A1A89BA2}"/>
                </a:ext>
              </a:extLst>
            </p:cNvPr>
            <p:cNvSpPr/>
            <p:nvPr/>
          </p:nvSpPr>
          <p:spPr>
            <a:xfrm>
              <a:off x="8467615" y="3169114"/>
              <a:ext cx="3139441" cy="259725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40" name="TextBox 22">
              <a:extLst>
                <a:ext uri="{FF2B5EF4-FFF2-40B4-BE49-F238E27FC236}">
                  <a16:creationId xmlns:a16="http://schemas.microsoft.com/office/drawing/2014/main" xmlns="" id="{7764A1B8-9833-4302-B6A5-C72336C8ACF6}"/>
                </a:ext>
              </a:extLst>
            </p:cNvPr>
            <p:cNvSpPr txBox="1"/>
            <p:nvPr/>
          </p:nvSpPr>
          <p:spPr>
            <a:xfrm>
              <a:off x="9035789" y="3893501"/>
              <a:ext cx="2179337" cy="1076997"/>
            </a:xfrm>
            <a:prstGeom prst="rect">
              <a:avLst/>
            </a:prstGeom>
            <a:noFill/>
          </p:spPr>
          <p:txBody>
            <a:bodyPr wrap="square" lIns="0" rIns="0" rtlCol="0" anchor="t">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التقبّل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Picture 13" descr="Agreement ">
              <a:extLst>
                <a:ext uri="{FF2B5EF4-FFF2-40B4-BE49-F238E27FC236}">
                  <a16:creationId xmlns:a16="http://schemas.microsoft.com/office/drawing/2014/main" xmlns="" id="{F436EECD-6BB8-7B9F-76BC-F99A951C2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2679" y="2578313"/>
              <a:ext cx="752876" cy="7528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a:extLst>
              <a:ext uri="{FF2B5EF4-FFF2-40B4-BE49-F238E27FC236}">
                <a16:creationId xmlns:a16="http://schemas.microsoft.com/office/drawing/2014/main" xmlns="" id="{091929E3-1127-F36F-BC9C-FB676C6A49CB}"/>
              </a:ext>
            </a:extLst>
          </p:cNvPr>
          <p:cNvGrpSpPr/>
          <p:nvPr/>
        </p:nvGrpSpPr>
        <p:grpSpPr>
          <a:xfrm>
            <a:off x="5842898" y="2396632"/>
            <a:ext cx="3139441" cy="3369736"/>
            <a:chOff x="5842898" y="2396632"/>
            <a:chExt cx="3139441" cy="3369736"/>
          </a:xfrm>
        </p:grpSpPr>
        <p:sp>
          <p:nvSpPr>
            <p:cNvPr id="35" name="Shape">
              <a:extLst>
                <a:ext uri="{FF2B5EF4-FFF2-40B4-BE49-F238E27FC236}">
                  <a16:creationId xmlns:a16="http://schemas.microsoft.com/office/drawing/2014/main" xmlns="" id="{141D3033-E3EC-4B56-8376-E00528C8F5AC}"/>
                </a:ext>
              </a:extLst>
            </p:cNvPr>
            <p:cNvSpPr/>
            <p:nvPr/>
          </p:nvSpPr>
          <p:spPr>
            <a:xfrm>
              <a:off x="5842898" y="3169114"/>
              <a:ext cx="3139441" cy="259725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grpSp>
          <p:nvGrpSpPr>
            <p:cNvPr id="55" name="Group 54">
              <a:extLst>
                <a:ext uri="{FF2B5EF4-FFF2-40B4-BE49-F238E27FC236}">
                  <a16:creationId xmlns:a16="http://schemas.microsoft.com/office/drawing/2014/main" xmlns="" id="{ACF177C9-D981-883F-CF96-2674440BD74E}"/>
                </a:ext>
              </a:extLst>
            </p:cNvPr>
            <p:cNvGrpSpPr/>
            <p:nvPr/>
          </p:nvGrpSpPr>
          <p:grpSpPr>
            <a:xfrm>
              <a:off x="6445245" y="2396632"/>
              <a:ext cx="1877996" cy="2341457"/>
              <a:chOff x="6445245" y="2396632"/>
              <a:chExt cx="1877996" cy="2341457"/>
            </a:xfrm>
          </p:grpSpPr>
          <p:sp>
            <p:nvSpPr>
              <p:cNvPr id="30" name="Shape">
                <a:extLst>
                  <a:ext uri="{FF2B5EF4-FFF2-40B4-BE49-F238E27FC236}">
                    <a16:creationId xmlns:a16="http://schemas.microsoft.com/office/drawing/2014/main" xmlns="" id="{41242CB8-0A58-49F5-88D3-2A62B12A4AC1}"/>
                  </a:ext>
                </a:extLst>
              </p:cNvPr>
              <p:cNvSpPr/>
              <p:nvPr/>
            </p:nvSpPr>
            <p:spPr>
              <a:xfrm>
                <a:off x="6911108" y="2396632"/>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39" name="TextBox 19">
                <a:extLst>
                  <a:ext uri="{FF2B5EF4-FFF2-40B4-BE49-F238E27FC236}">
                    <a16:creationId xmlns:a16="http://schemas.microsoft.com/office/drawing/2014/main" xmlns="" id="{BCA62627-6C8A-4571-8167-94F88F054E82}"/>
                  </a:ext>
                </a:extLst>
              </p:cNvPr>
              <p:cNvSpPr txBox="1"/>
              <p:nvPr/>
            </p:nvSpPr>
            <p:spPr>
              <a:xfrm>
                <a:off x="6445245" y="3970744"/>
                <a:ext cx="1877996" cy="767345"/>
              </a:xfrm>
              <a:prstGeom prst="rect">
                <a:avLst/>
              </a:prstGeom>
              <a:noFill/>
            </p:spPr>
            <p:txBody>
              <a:bodyPr wrap="square" lIns="0" rIns="0" rtlCol="0" anchor="t">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التكيّف المرن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Abilities ">
                <a:extLst>
                  <a:ext uri="{FF2B5EF4-FFF2-40B4-BE49-F238E27FC236}">
                    <a16:creationId xmlns:a16="http://schemas.microsoft.com/office/drawing/2014/main" xmlns="" id="{77E5F1EF-89C5-C63C-AFD3-C69D4F7499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4350" y="2606260"/>
                <a:ext cx="715356" cy="7153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4" name="Group 53">
            <a:extLst>
              <a:ext uri="{FF2B5EF4-FFF2-40B4-BE49-F238E27FC236}">
                <a16:creationId xmlns:a16="http://schemas.microsoft.com/office/drawing/2014/main" xmlns="" id="{21E92B0E-9C25-CB1D-3177-3B8BC0A3D257}"/>
              </a:ext>
            </a:extLst>
          </p:cNvPr>
          <p:cNvGrpSpPr/>
          <p:nvPr/>
        </p:nvGrpSpPr>
        <p:grpSpPr>
          <a:xfrm>
            <a:off x="3209657" y="2396632"/>
            <a:ext cx="3139437" cy="3369736"/>
            <a:chOff x="3209657" y="2396632"/>
            <a:chExt cx="3139437" cy="3369736"/>
          </a:xfrm>
        </p:grpSpPr>
        <p:sp>
          <p:nvSpPr>
            <p:cNvPr id="32" name="Shape">
              <a:extLst>
                <a:ext uri="{FF2B5EF4-FFF2-40B4-BE49-F238E27FC236}">
                  <a16:creationId xmlns:a16="http://schemas.microsoft.com/office/drawing/2014/main" xmlns="" id="{A9D46B73-0C2B-4D22-A847-1BFC516260BA}"/>
                </a:ext>
              </a:extLst>
            </p:cNvPr>
            <p:cNvSpPr/>
            <p:nvPr/>
          </p:nvSpPr>
          <p:spPr>
            <a:xfrm>
              <a:off x="4277867" y="2396632"/>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34" name="Shape">
              <a:extLst>
                <a:ext uri="{FF2B5EF4-FFF2-40B4-BE49-F238E27FC236}">
                  <a16:creationId xmlns:a16="http://schemas.microsoft.com/office/drawing/2014/main" xmlns="" id="{39BE913E-5687-45E4-A050-AA559E4BE50B}"/>
                </a:ext>
              </a:extLst>
            </p:cNvPr>
            <p:cNvSpPr/>
            <p:nvPr/>
          </p:nvSpPr>
          <p:spPr>
            <a:xfrm>
              <a:off x="3209657" y="3169114"/>
              <a:ext cx="3139437" cy="259725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38" name="TextBox 69">
              <a:extLst>
                <a:ext uri="{FF2B5EF4-FFF2-40B4-BE49-F238E27FC236}">
                  <a16:creationId xmlns:a16="http://schemas.microsoft.com/office/drawing/2014/main" xmlns="" id="{7FAFB75B-BBAB-4A75-85EA-C66F617D8F4D}"/>
                </a:ext>
              </a:extLst>
            </p:cNvPr>
            <p:cNvSpPr txBox="1"/>
            <p:nvPr/>
          </p:nvSpPr>
          <p:spPr>
            <a:xfrm>
              <a:off x="3850119" y="4020412"/>
              <a:ext cx="1814329" cy="1253882"/>
            </a:xfrm>
            <a:prstGeom prst="rect">
              <a:avLst/>
            </a:prstGeom>
            <a:noFill/>
          </p:spPr>
          <p:txBody>
            <a:bodyPr wrap="square" lIns="0" rIns="0" rtlCol="0" anchor="t">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الحلول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Solution ">
              <a:extLst>
                <a:ext uri="{FF2B5EF4-FFF2-40B4-BE49-F238E27FC236}">
                  <a16:creationId xmlns:a16="http://schemas.microsoft.com/office/drawing/2014/main" xmlns="" id="{9BA594ED-52C3-AB80-4079-170EABD331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8018" y="2520344"/>
              <a:ext cx="752876" cy="752876"/>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9165851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1000"/>
                                        <p:tgtEl>
                                          <p:spTgt spid="56"/>
                                        </p:tgtEl>
                                      </p:cBhvr>
                                    </p:animEffect>
                                    <p:anim calcmode="lin" valueType="num">
                                      <p:cBhvr>
                                        <p:cTn id="15" dur="1000" fill="hold"/>
                                        <p:tgtEl>
                                          <p:spTgt spid="56"/>
                                        </p:tgtEl>
                                        <p:attrNameLst>
                                          <p:attrName>ppt_x</p:attrName>
                                        </p:attrNameLst>
                                      </p:cBhvr>
                                      <p:tavLst>
                                        <p:tav tm="0">
                                          <p:val>
                                            <p:strVal val="#ppt_x"/>
                                          </p:val>
                                        </p:tav>
                                        <p:tav tm="100000">
                                          <p:val>
                                            <p:strVal val="#ppt_x"/>
                                          </p:val>
                                        </p:tav>
                                      </p:tavLst>
                                    </p:anim>
                                    <p:anim calcmode="lin" valueType="num">
                                      <p:cBhvr>
                                        <p:cTn id="1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تقنيات التكيّف مع التغيير بإيجابية</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2" name="Group 51">
            <a:extLst>
              <a:ext uri="{FF2B5EF4-FFF2-40B4-BE49-F238E27FC236}">
                <a16:creationId xmlns:a16="http://schemas.microsoft.com/office/drawing/2014/main" xmlns="" id="{8388BE28-35D6-2FAE-E0E2-7BF085AEF25A}"/>
              </a:ext>
            </a:extLst>
          </p:cNvPr>
          <p:cNvGrpSpPr/>
          <p:nvPr/>
        </p:nvGrpSpPr>
        <p:grpSpPr>
          <a:xfrm>
            <a:off x="1917899" y="2463272"/>
            <a:ext cx="3139011" cy="3368880"/>
            <a:chOff x="1917899" y="4970498"/>
            <a:chExt cx="3139011" cy="3368880"/>
          </a:xfrm>
        </p:grpSpPr>
        <p:pic>
          <p:nvPicPr>
            <p:cNvPr id="12" name="Picture 11" descr="Checklist ">
              <a:extLst>
                <a:ext uri="{FF2B5EF4-FFF2-40B4-BE49-F238E27FC236}">
                  <a16:creationId xmlns:a16="http://schemas.microsoft.com/office/drawing/2014/main" xmlns="" id="{9D950D72-5E35-20D4-485F-13C62BAC81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2309" y="5129432"/>
              <a:ext cx="644189" cy="644189"/>
            </a:xfrm>
            <a:prstGeom prst="rect">
              <a:avLst/>
            </a:prstGeom>
            <a:noFill/>
            <a:extLst>
              <a:ext uri="{909E8E84-426E-40DD-AFC4-6F175D3DCCD1}">
                <a14:hiddenFill xmlns:a14="http://schemas.microsoft.com/office/drawing/2010/main">
                  <a:solidFill>
                    <a:srgbClr val="FFFFFF"/>
                  </a:solidFill>
                </a14:hiddenFill>
              </a:ext>
            </a:extLst>
          </p:spPr>
        </p:pic>
        <p:sp>
          <p:nvSpPr>
            <p:cNvPr id="41" name="Shape">
              <a:extLst>
                <a:ext uri="{FF2B5EF4-FFF2-40B4-BE49-F238E27FC236}">
                  <a16:creationId xmlns:a16="http://schemas.microsoft.com/office/drawing/2014/main" xmlns="" id="{84C6B0F3-7B25-4558-9822-0E8BD9A57D11}"/>
                </a:ext>
              </a:extLst>
            </p:cNvPr>
            <p:cNvSpPr/>
            <p:nvPr/>
          </p:nvSpPr>
          <p:spPr>
            <a:xfrm>
              <a:off x="2985895" y="4970498"/>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42" name="Shape">
              <a:extLst>
                <a:ext uri="{FF2B5EF4-FFF2-40B4-BE49-F238E27FC236}">
                  <a16:creationId xmlns:a16="http://schemas.microsoft.com/office/drawing/2014/main" xmlns="" id="{D55222E6-C549-4754-87EF-AA9C84A45D3E}"/>
                </a:ext>
              </a:extLst>
            </p:cNvPr>
            <p:cNvSpPr/>
            <p:nvPr/>
          </p:nvSpPr>
          <p:spPr>
            <a:xfrm>
              <a:off x="1917899" y="5742980"/>
              <a:ext cx="3139011" cy="259639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43" name="TextBox 13">
              <a:extLst>
                <a:ext uri="{FF2B5EF4-FFF2-40B4-BE49-F238E27FC236}">
                  <a16:creationId xmlns:a16="http://schemas.microsoft.com/office/drawing/2014/main" xmlns="" id="{DDDE2C54-DBA4-4414-9205-1753E8D5BDB3}"/>
                </a:ext>
              </a:extLst>
            </p:cNvPr>
            <p:cNvSpPr txBox="1"/>
            <p:nvPr/>
          </p:nvSpPr>
          <p:spPr>
            <a:xfrm>
              <a:off x="2503616" y="6537994"/>
              <a:ext cx="1947567" cy="1073863"/>
            </a:xfrm>
            <a:prstGeom prst="rect">
              <a:avLst/>
            </a:prstGeom>
            <a:noFill/>
          </p:spPr>
          <p:txBody>
            <a:bodyPr wrap="square" lIns="0" rIns="0" rtlCol="0" anchor="t">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1" name="Group 50">
            <a:extLst>
              <a:ext uri="{FF2B5EF4-FFF2-40B4-BE49-F238E27FC236}">
                <a16:creationId xmlns:a16="http://schemas.microsoft.com/office/drawing/2014/main" xmlns="" id="{9D611445-A32C-0252-BF72-0AD365350558}"/>
              </a:ext>
            </a:extLst>
          </p:cNvPr>
          <p:cNvGrpSpPr/>
          <p:nvPr/>
        </p:nvGrpSpPr>
        <p:grpSpPr>
          <a:xfrm>
            <a:off x="4542615" y="2463272"/>
            <a:ext cx="3139436" cy="3369736"/>
            <a:chOff x="4542615" y="4970498"/>
            <a:chExt cx="3139436" cy="3369736"/>
          </a:xfrm>
        </p:grpSpPr>
        <p:pic>
          <p:nvPicPr>
            <p:cNvPr id="10" name="Picture 9" descr="Sharing ">
              <a:extLst>
                <a:ext uri="{FF2B5EF4-FFF2-40B4-BE49-F238E27FC236}">
                  <a16:creationId xmlns:a16="http://schemas.microsoft.com/office/drawing/2014/main" xmlns="" id="{E2BF5EBB-9119-40D7-A0B8-A3306B0CB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3363" y="5119261"/>
              <a:ext cx="579611" cy="579611"/>
            </a:xfrm>
            <a:prstGeom prst="rect">
              <a:avLst/>
            </a:prstGeom>
            <a:noFill/>
            <a:extLst>
              <a:ext uri="{909E8E84-426E-40DD-AFC4-6F175D3DCCD1}">
                <a14:hiddenFill xmlns:a14="http://schemas.microsoft.com/office/drawing/2010/main">
                  <a:solidFill>
                    <a:srgbClr val="FFFFFF"/>
                  </a:solidFill>
                </a14:hiddenFill>
              </a:ext>
            </a:extLst>
          </p:spPr>
        </p:pic>
        <p:sp>
          <p:nvSpPr>
            <p:cNvPr id="44" name="Shape">
              <a:extLst>
                <a:ext uri="{FF2B5EF4-FFF2-40B4-BE49-F238E27FC236}">
                  <a16:creationId xmlns:a16="http://schemas.microsoft.com/office/drawing/2014/main" xmlns="" id="{C84C5BCF-7175-4BD0-A4EE-E8B0D71268E5}"/>
                </a:ext>
              </a:extLst>
            </p:cNvPr>
            <p:cNvSpPr/>
            <p:nvPr/>
          </p:nvSpPr>
          <p:spPr>
            <a:xfrm>
              <a:off x="5610826" y="4970498"/>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45" name="Shape">
              <a:extLst>
                <a:ext uri="{FF2B5EF4-FFF2-40B4-BE49-F238E27FC236}">
                  <a16:creationId xmlns:a16="http://schemas.microsoft.com/office/drawing/2014/main" xmlns="" id="{945762A9-23F5-409B-BFE0-E6F6977BC143}"/>
                </a:ext>
              </a:extLst>
            </p:cNvPr>
            <p:cNvSpPr/>
            <p:nvPr/>
          </p:nvSpPr>
          <p:spPr>
            <a:xfrm>
              <a:off x="4542615" y="5742980"/>
              <a:ext cx="3139436" cy="259725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46" name="TextBox 77">
              <a:extLst>
                <a:ext uri="{FF2B5EF4-FFF2-40B4-BE49-F238E27FC236}">
                  <a16:creationId xmlns:a16="http://schemas.microsoft.com/office/drawing/2014/main" xmlns="" id="{05BDD69C-077A-4754-91D0-EE0FE99702D1}"/>
                </a:ext>
              </a:extLst>
            </p:cNvPr>
            <p:cNvSpPr txBox="1"/>
            <p:nvPr/>
          </p:nvSpPr>
          <p:spPr>
            <a:xfrm>
              <a:off x="5130067" y="6485852"/>
              <a:ext cx="1972629" cy="1455534"/>
            </a:xfrm>
            <a:prstGeom prst="rect">
              <a:avLst/>
            </a:prstGeom>
            <a:noFill/>
          </p:spPr>
          <p:txBody>
            <a:bodyPr wrap="square" lIns="0" rIns="0" rtlCol="0" anchor="t">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التوازن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xmlns="" id="{A5C800DB-F61F-347E-AF1C-29F7B24FF7CD}"/>
              </a:ext>
            </a:extLst>
          </p:cNvPr>
          <p:cNvGrpSpPr/>
          <p:nvPr/>
        </p:nvGrpSpPr>
        <p:grpSpPr>
          <a:xfrm>
            <a:off x="7175856" y="2463272"/>
            <a:ext cx="3139440" cy="3369736"/>
            <a:chOff x="7175856" y="4970498"/>
            <a:chExt cx="3139440" cy="3369736"/>
          </a:xfrm>
        </p:grpSpPr>
        <p:sp>
          <p:nvSpPr>
            <p:cNvPr id="47" name="Shape">
              <a:extLst>
                <a:ext uri="{FF2B5EF4-FFF2-40B4-BE49-F238E27FC236}">
                  <a16:creationId xmlns:a16="http://schemas.microsoft.com/office/drawing/2014/main" xmlns="" id="{486C63C5-B47F-4042-BED7-F5C9B963D7F6}"/>
                </a:ext>
              </a:extLst>
            </p:cNvPr>
            <p:cNvSpPr/>
            <p:nvPr/>
          </p:nvSpPr>
          <p:spPr>
            <a:xfrm>
              <a:off x="8244066" y="4970498"/>
              <a:ext cx="1003018" cy="101023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noFill/>
            <a:ln w="12700">
              <a:solidFill>
                <a:srgbClr val="0058A3"/>
              </a:solidFill>
              <a:miter lim="400000"/>
            </a:ln>
          </p:spPr>
          <p:txBody>
            <a:bodyPr lIns="38100" tIns="38100" rIns="38100" bIns="38100" anchor="ctr"/>
            <a:lstStyle/>
            <a:p>
              <a:endParaRPr lang="en-US" sz="2800"/>
            </a:p>
          </p:txBody>
        </p:sp>
        <p:sp>
          <p:nvSpPr>
            <p:cNvPr id="48" name="Shape">
              <a:extLst>
                <a:ext uri="{FF2B5EF4-FFF2-40B4-BE49-F238E27FC236}">
                  <a16:creationId xmlns:a16="http://schemas.microsoft.com/office/drawing/2014/main" xmlns="" id="{D6FF1B1B-DD3B-4C04-A83F-599707F9F547}"/>
                </a:ext>
              </a:extLst>
            </p:cNvPr>
            <p:cNvSpPr/>
            <p:nvPr/>
          </p:nvSpPr>
          <p:spPr>
            <a:xfrm>
              <a:off x="7175856" y="5742980"/>
              <a:ext cx="3139440" cy="259725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49" name="TextBox 19">
              <a:extLst>
                <a:ext uri="{FF2B5EF4-FFF2-40B4-BE49-F238E27FC236}">
                  <a16:creationId xmlns:a16="http://schemas.microsoft.com/office/drawing/2014/main" xmlns="" id="{3A5A856B-1056-487C-8314-29070946415E}"/>
                </a:ext>
              </a:extLst>
            </p:cNvPr>
            <p:cNvSpPr txBox="1"/>
            <p:nvPr/>
          </p:nvSpPr>
          <p:spPr>
            <a:xfrm>
              <a:off x="7935401" y="6485852"/>
              <a:ext cx="1730792" cy="1081902"/>
            </a:xfrm>
            <a:prstGeom prst="rect">
              <a:avLst/>
            </a:prstGeom>
            <a:noFill/>
          </p:spPr>
          <p:txBody>
            <a:bodyPr wrap="square" lIns="0" rIns="0" rtlCol="0" anchor="t">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الدعم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Support ">
              <a:extLst>
                <a:ext uri="{FF2B5EF4-FFF2-40B4-BE49-F238E27FC236}">
                  <a16:creationId xmlns:a16="http://schemas.microsoft.com/office/drawing/2014/main" xmlns="" id="{0C9217EF-F4A2-E7B4-A2A6-E4BBA4E2AC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5363" y="5122260"/>
              <a:ext cx="716878" cy="716878"/>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89468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تطوير عقلية النمو في مواجهة التحديات</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3" name="Picture 2">
            <a:extLst>
              <a:ext uri="{FF2B5EF4-FFF2-40B4-BE49-F238E27FC236}">
                <a16:creationId xmlns:a16="http://schemas.microsoft.com/office/drawing/2014/main" xmlns="" id="{2E380F4A-81FE-DA1A-88DD-75D829D5A1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412" y="1812484"/>
            <a:ext cx="4891221" cy="4891221"/>
          </a:xfrm>
          <a:prstGeom prst="rect">
            <a:avLst/>
          </a:prstGeom>
        </p:spPr>
      </p:pic>
      <p:sp>
        <p:nvSpPr>
          <p:cNvPr id="5" name="TextBox 4">
            <a:extLst>
              <a:ext uri="{FF2B5EF4-FFF2-40B4-BE49-F238E27FC236}">
                <a16:creationId xmlns:a16="http://schemas.microsoft.com/office/drawing/2014/main" xmlns="" id="{FFC90837-D915-A16A-607E-874ADDDFA9E7}"/>
              </a:ext>
            </a:extLst>
          </p:cNvPr>
          <p:cNvSpPr txBox="1"/>
          <p:nvPr/>
        </p:nvSpPr>
        <p:spPr>
          <a:xfrm>
            <a:off x="6176711" y="2604363"/>
            <a:ext cx="5497285" cy="3270126"/>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تطوير عقلية النمو</a:t>
            </a:r>
            <a:r>
              <a:rPr lang="en-US"/>
              <a:t> (Growth Mindset) </a:t>
            </a:r>
            <a:r>
              <a:rPr lang="ar-SA"/>
              <a:t>هو أمر بالغ الأهمية في مواجهة التحديات والتغييرات. عقلية النمو هي اعتقاد الفرد بأن قدراته ومهاراته ليست ثابتة، ولكنها قابلة للتطوير والتحسين من خلال الجهد والتعلم</a:t>
            </a:r>
            <a:endParaRPr lang="en-US" dirty="0"/>
          </a:p>
        </p:txBody>
      </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494565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طرق لتطوير عقلية النمو في مواجهة التحديات</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2" name="Group 51">
            <a:extLst>
              <a:ext uri="{FF2B5EF4-FFF2-40B4-BE49-F238E27FC236}">
                <a16:creationId xmlns:a16="http://schemas.microsoft.com/office/drawing/2014/main" xmlns="" id="{655C63CE-4A6B-0543-A476-44D0C2D5FECE}"/>
              </a:ext>
            </a:extLst>
          </p:cNvPr>
          <p:cNvGrpSpPr/>
          <p:nvPr/>
        </p:nvGrpSpPr>
        <p:grpSpPr>
          <a:xfrm>
            <a:off x="6326435" y="5084672"/>
            <a:ext cx="5276826" cy="1046701"/>
            <a:chOff x="6326435" y="5084672"/>
            <a:chExt cx="5276826" cy="1046701"/>
          </a:xfrm>
        </p:grpSpPr>
        <p:sp>
          <p:nvSpPr>
            <p:cNvPr id="8" name="Google Shape;2171;p42">
              <a:extLst>
                <a:ext uri="{FF2B5EF4-FFF2-40B4-BE49-F238E27FC236}">
                  <a16:creationId xmlns:a16="http://schemas.microsoft.com/office/drawing/2014/main" xmlns="" id="{C40A2181-D531-7638-B071-413222C5E136}"/>
                </a:ext>
              </a:extLst>
            </p:cNvPr>
            <p:cNvSpPr>
              <a:spLocks/>
            </p:cNvSpPr>
            <p:nvPr/>
          </p:nvSpPr>
          <p:spPr bwMode="auto">
            <a:xfrm flipH="1">
              <a:off x="10782883" y="5084672"/>
              <a:ext cx="820378" cy="104670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9" name="Google Shape;2172;p42">
              <a:extLst>
                <a:ext uri="{FF2B5EF4-FFF2-40B4-BE49-F238E27FC236}">
                  <a16:creationId xmlns:a16="http://schemas.microsoft.com/office/drawing/2014/main" xmlns="" id="{4B3D372E-5108-99E9-9DCC-858102570B41}"/>
                </a:ext>
              </a:extLst>
            </p:cNvPr>
            <p:cNvSpPr>
              <a:spLocks/>
            </p:cNvSpPr>
            <p:nvPr/>
          </p:nvSpPr>
          <p:spPr bwMode="auto">
            <a:xfrm flipH="1">
              <a:off x="10782883" y="5626730"/>
              <a:ext cx="582016" cy="50464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10" name="Google Shape;2173;p42">
              <a:extLst>
                <a:ext uri="{FF2B5EF4-FFF2-40B4-BE49-F238E27FC236}">
                  <a16:creationId xmlns:a16="http://schemas.microsoft.com/office/drawing/2014/main" xmlns="" id="{D8AD5971-DC9C-2DB2-AFB3-33BF4A772DCB}"/>
                </a:ext>
              </a:extLst>
            </p:cNvPr>
            <p:cNvSpPr>
              <a:spLocks/>
            </p:cNvSpPr>
            <p:nvPr/>
          </p:nvSpPr>
          <p:spPr bwMode="auto">
            <a:xfrm flipH="1">
              <a:off x="6326435" y="5084672"/>
              <a:ext cx="4528315" cy="9371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الاستفادة من ملاحظات الآخرين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Google Shape;2174;p42">
              <a:extLst>
                <a:ext uri="{FF2B5EF4-FFF2-40B4-BE49-F238E27FC236}">
                  <a16:creationId xmlns:a16="http://schemas.microsoft.com/office/drawing/2014/main" xmlns="" id="{70F9E1B3-D96B-98E6-340B-DCE73C2D9443}"/>
                </a:ext>
              </a:extLst>
            </p:cNvPr>
            <p:cNvSpPr>
              <a:spLocks/>
            </p:cNvSpPr>
            <p:nvPr/>
          </p:nvSpPr>
          <p:spPr bwMode="auto">
            <a:xfrm flipH="1">
              <a:off x="6326435" y="5084672"/>
              <a:ext cx="4236288" cy="9371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12" name="Google Shape;2175;p42">
              <a:extLst>
                <a:ext uri="{FF2B5EF4-FFF2-40B4-BE49-F238E27FC236}">
                  <a16:creationId xmlns:a16="http://schemas.microsoft.com/office/drawing/2014/main" xmlns="" id="{39D52A86-62FB-D6CC-DC8E-15E1819EFD12}"/>
                </a:ext>
              </a:extLst>
            </p:cNvPr>
            <p:cNvSpPr>
              <a:spLocks/>
            </p:cNvSpPr>
            <p:nvPr/>
          </p:nvSpPr>
          <p:spPr bwMode="auto">
            <a:xfrm flipH="1">
              <a:off x="8462488" y="5900798"/>
              <a:ext cx="2633621" cy="230575"/>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2800"/>
            </a:p>
          </p:txBody>
        </p:sp>
      </p:grpSp>
      <p:grpSp>
        <p:nvGrpSpPr>
          <p:cNvPr id="51" name="Group 50">
            <a:extLst>
              <a:ext uri="{FF2B5EF4-FFF2-40B4-BE49-F238E27FC236}">
                <a16:creationId xmlns:a16="http://schemas.microsoft.com/office/drawing/2014/main" xmlns="" id="{0E8B92C3-0839-0E4A-CF73-CDDD55714267}"/>
              </a:ext>
            </a:extLst>
          </p:cNvPr>
          <p:cNvGrpSpPr/>
          <p:nvPr/>
        </p:nvGrpSpPr>
        <p:grpSpPr>
          <a:xfrm>
            <a:off x="6326435" y="3690773"/>
            <a:ext cx="5276826" cy="1046701"/>
            <a:chOff x="6326435" y="3690773"/>
            <a:chExt cx="5276826" cy="1046701"/>
          </a:xfrm>
        </p:grpSpPr>
        <p:sp>
          <p:nvSpPr>
            <p:cNvPr id="19" name="Google Shape;2171;p42">
              <a:extLst>
                <a:ext uri="{FF2B5EF4-FFF2-40B4-BE49-F238E27FC236}">
                  <a16:creationId xmlns:a16="http://schemas.microsoft.com/office/drawing/2014/main" xmlns="" id="{5F34D8B6-032A-8058-22F0-D573401C66F8}"/>
                </a:ext>
              </a:extLst>
            </p:cNvPr>
            <p:cNvSpPr>
              <a:spLocks/>
            </p:cNvSpPr>
            <p:nvPr/>
          </p:nvSpPr>
          <p:spPr bwMode="auto">
            <a:xfrm flipH="1">
              <a:off x="10782883" y="3690773"/>
              <a:ext cx="820378" cy="104670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Google Shape;2172;p42">
              <a:extLst>
                <a:ext uri="{FF2B5EF4-FFF2-40B4-BE49-F238E27FC236}">
                  <a16:creationId xmlns:a16="http://schemas.microsoft.com/office/drawing/2014/main" xmlns="" id="{1B6A8CB6-6AD6-AB89-8B94-3092491D4D6A}"/>
                </a:ext>
              </a:extLst>
            </p:cNvPr>
            <p:cNvSpPr>
              <a:spLocks/>
            </p:cNvSpPr>
            <p:nvPr/>
          </p:nvSpPr>
          <p:spPr bwMode="auto">
            <a:xfrm flipH="1">
              <a:off x="10782883" y="4232831"/>
              <a:ext cx="582016" cy="50464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30" name="Google Shape;2173;p42">
              <a:extLst>
                <a:ext uri="{FF2B5EF4-FFF2-40B4-BE49-F238E27FC236}">
                  <a16:creationId xmlns:a16="http://schemas.microsoft.com/office/drawing/2014/main" xmlns="" id="{9DCAAD4E-DF74-CE41-21EF-49A1CCB54433}"/>
                </a:ext>
              </a:extLst>
            </p:cNvPr>
            <p:cNvSpPr>
              <a:spLocks/>
            </p:cNvSpPr>
            <p:nvPr/>
          </p:nvSpPr>
          <p:spPr bwMode="auto">
            <a:xfrm flipH="1">
              <a:off x="6326435" y="3690773"/>
              <a:ext cx="4528315" cy="9371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التركيز على الجهد والاجتهاد</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Google Shape;2174;p42">
              <a:extLst>
                <a:ext uri="{FF2B5EF4-FFF2-40B4-BE49-F238E27FC236}">
                  <a16:creationId xmlns:a16="http://schemas.microsoft.com/office/drawing/2014/main" xmlns="" id="{F9D99369-D826-002A-9BE6-B12F285AEE16}"/>
                </a:ext>
              </a:extLst>
            </p:cNvPr>
            <p:cNvSpPr>
              <a:spLocks/>
            </p:cNvSpPr>
            <p:nvPr/>
          </p:nvSpPr>
          <p:spPr bwMode="auto">
            <a:xfrm flipH="1">
              <a:off x="6326435" y="3690773"/>
              <a:ext cx="4236288" cy="9371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32" name="Google Shape;2175;p42">
              <a:extLst>
                <a:ext uri="{FF2B5EF4-FFF2-40B4-BE49-F238E27FC236}">
                  <a16:creationId xmlns:a16="http://schemas.microsoft.com/office/drawing/2014/main" xmlns="" id="{EE9A40AF-C899-B31D-588F-A11317CB754B}"/>
                </a:ext>
              </a:extLst>
            </p:cNvPr>
            <p:cNvSpPr>
              <a:spLocks/>
            </p:cNvSpPr>
            <p:nvPr/>
          </p:nvSpPr>
          <p:spPr bwMode="auto">
            <a:xfrm flipH="1">
              <a:off x="8462488" y="4506899"/>
              <a:ext cx="2633621" cy="230575"/>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2800"/>
            </a:p>
          </p:txBody>
        </p:sp>
      </p:grpSp>
      <p:grpSp>
        <p:nvGrpSpPr>
          <p:cNvPr id="39" name="Google Shape;2170;p42">
            <a:extLst>
              <a:ext uri="{FF2B5EF4-FFF2-40B4-BE49-F238E27FC236}">
                <a16:creationId xmlns:a16="http://schemas.microsoft.com/office/drawing/2014/main" xmlns="" id="{5F14B0CC-654A-2818-DF03-831FDC668A47}"/>
              </a:ext>
            </a:extLst>
          </p:cNvPr>
          <p:cNvGrpSpPr>
            <a:grpSpLocks/>
          </p:cNvGrpSpPr>
          <p:nvPr/>
        </p:nvGrpSpPr>
        <p:grpSpPr bwMode="auto">
          <a:xfrm flipH="1">
            <a:off x="6326829" y="2252509"/>
            <a:ext cx="5276821" cy="1046701"/>
            <a:chOff x="2924296" y="0"/>
            <a:chExt cx="44054" cy="8616"/>
          </a:xfrm>
        </p:grpSpPr>
        <p:sp>
          <p:nvSpPr>
            <p:cNvPr id="46" name="Google Shape;2171;p42">
              <a:extLst>
                <a:ext uri="{FF2B5EF4-FFF2-40B4-BE49-F238E27FC236}">
                  <a16:creationId xmlns:a16="http://schemas.microsoft.com/office/drawing/2014/main" xmlns="" id="{766040EE-C28D-3130-36B2-F164B8729EF6}"/>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Google Shape;2172;p42">
              <a:extLst>
                <a:ext uri="{FF2B5EF4-FFF2-40B4-BE49-F238E27FC236}">
                  <a16:creationId xmlns:a16="http://schemas.microsoft.com/office/drawing/2014/main" xmlns="" id="{1334C1D2-F272-1040-0F98-4F9E3E67E81C}"/>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48" name="Google Shape;2173;p42">
              <a:extLst>
                <a:ext uri="{FF2B5EF4-FFF2-40B4-BE49-F238E27FC236}">
                  <a16:creationId xmlns:a16="http://schemas.microsoft.com/office/drawing/2014/main" xmlns="" id="{0D94EB52-8F8A-C675-BC96-BE0E5DD5A1A6}"/>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التركيز على العملية، لا النتيجة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9" name="Google Shape;2174;p42">
              <a:extLst>
                <a:ext uri="{FF2B5EF4-FFF2-40B4-BE49-F238E27FC236}">
                  <a16:creationId xmlns:a16="http://schemas.microsoft.com/office/drawing/2014/main" xmlns="" id="{BB8AB5F7-B35C-C8A1-7356-20DE9C0EA555}"/>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50" name="Google Shape;2175;p42">
              <a:extLst>
                <a:ext uri="{FF2B5EF4-FFF2-40B4-BE49-F238E27FC236}">
                  <a16:creationId xmlns:a16="http://schemas.microsoft.com/office/drawing/2014/main" xmlns="" id="{A5DD1236-14E4-ECA7-AA8A-44C44C39EC1F}"/>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2800"/>
            </a:p>
          </p:txBody>
        </p:sp>
      </p:grpSp>
      <p:grpSp>
        <p:nvGrpSpPr>
          <p:cNvPr id="40" name="Google Shape;2170;p42">
            <a:extLst>
              <a:ext uri="{FF2B5EF4-FFF2-40B4-BE49-F238E27FC236}">
                <a16:creationId xmlns:a16="http://schemas.microsoft.com/office/drawing/2014/main" xmlns="" id="{593A7A84-24D1-95CA-C777-CF4AA99C361F}"/>
              </a:ext>
            </a:extLst>
          </p:cNvPr>
          <p:cNvGrpSpPr>
            <a:grpSpLocks/>
          </p:cNvGrpSpPr>
          <p:nvPr/>
        </p:nvGrpSpPr>
        <p:grpSpPr bwMode="auto">
          <a:xfrm flipH="1">
            <a:off x="588360" y="2252509"/>
            <a:ext cx="5276821" cy="1046701"/>
            <a:chOff x="2" y="0"/>
            <a:chExt cx="44054" cy="8616"/>
          </a:xfrm>
        </p:grpSpPr>
        <p:sp>
          <p:nvSpPr>
            <p:cNvPr id="41" name="Google Shape;2171;p42">
              <a:extLst>
                <a:ext uri="{FF2B5EF4-FFF2-40B4-BE49-F238E27FC236}">
                  <a16:creationId xmlns:a16="http://schemas.microsoft.com/office/drawing/2014/main" xmlns="" id="{A76CF35A-ABB7-8924-3CD7-7CA2CBDF4BAA}"/>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2172;p42">
              <a:extLst>
                <a:ext uri="{FF2B5EF4-FFF2-40B4-BE49-F238E27FC236}">
                  <a16:creationId xmlns:a16="http://schemas.microsoft.com/office/drawing/2014/main" xmlns="" id="{F0FDF208-8804-C5C4-BDB8-D3D61863A411}"/>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43" name="Google Shape;2173;p42">
              <a:extLst>
                <a:ext uri="{FF2B5EF4-FFF2-40B4-BE49-F238E27FC236}">
                  <a16:creationId xmlns:a16="http://schemas.microsoft.com/office/drawing/2014/main" xmlns="" id="{427DEB64-29E7-CBB3-BA01-03B4EF550360}"/>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اعتناق الفشل كفرصة للتعلم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Google Shape;2174;p42">
              <a:extLst>
                <a:ext uri="{FF2B5EF4-FFF2-40B4-BE49-F238E27FC236}">
                  <a16:creationId xmlns:a16="http://schemas.microsoft.com/office/drawing/2014/main" xmlns="" id="{D9969C27-F2AD-BF62-51B3-D4972C11844B}"/>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45" name="Google Shape;2175;p42">
              <a:extLst>
                <a:ext uri="{FF2B5EF4-FFF2-40B4-BE49-F238E27FC236}">
                  <a16:creationId xmlns:a16="http://schemas.microsoft.com/office/drawing/2014/main" xmlns="" id="{31E80240-E305-BEE1-5EDD-B37802C60129}"/>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2800"/>
            </a:p>
          </p:txBody>
        </p:sp>
      </p:grpSp>
      <p:grpSp>
        <p:nvGrpSpPr>
          <p:cNvPr id="54" name="Group 53">
            <a:extLst>
              <a:ext uri="{FF2B5EF4-FFF2-40B4-BE49-F238E27FC236}">
                <a16:creationId xmlns:a16="http://schemas.microsoft.com/office/drawing/2014/main" xmlns="" id="{662754A1-18CF-889C-4540-D6FA6AB15738}"/>
              </a:ext>
            </a:extLst>
          </p:cNvPr>
          <p:cNvGrpSpPr/>
          <p:nvPr/>
        </p:nvGrpSpPr>
        <p:grpSpPr>
          <a:xfrm>
            <a:off x="588354" y="3690773"/>
            <a:ext cx="5276826" cy="1046701"/>
            <a:chOff x="588354" y="3690773"/>
            <a:chExt cx="5276826" cy="1046701"/>
          </a:xfrm>
        </p:grpSpPr>
        <p:sp>
          <p:nvSpPr>
            <p:cNvPr id="34" name="Google Shape;2171;p42">
              <a:extLst>
                <a:ext uri="{FF2B5EF4-FFF2-40B4-BE49-F238E27FC236}">
                  <a16:creationId xmlns:a16="http://schemas.microsoft.com/office/drawing/2014/main" xmlns="" id="{68E018B4-9B75-8EA0-C2BD-4475A9B74C34}"/>
                </a:ext>
              </a:extLst>
            </p:cNvPr>
            <p:cNvSpPr>
              <a:spLocks/>
            </p:cNvSpPr>
            <p:nvPr/>
          </p:nvSpPr>
          <p:spPr bwMode="auto">
            <a:xfrm flipH="1">
              <a:off x="5044802" y="3690773"/>
              <a:ext cx="820378" cy="104670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Google Shape;2172;p42">
              <a:extLst>
                <a:ext uri="{FF2B5EF4-FFF2-40B4-BE49-F238E27FC236}">
                  <a16:creationId xmlns:a16="http://schemas.microsoft.com/office/drawing/2014/main" xmlns="" id="{31B7B5AD-D270-2C87-145E-72506106B6ED}"/>
                </a:ext>
              </a:extLst>
            </p:cNvPr>
            <p:cNvSpPr>
              <a:spLocks/>
            </p:cNvSpPr>
            <p:nvPr/>
          </p:nvSpPr>
          <p:spPr bwMode="auto">
            <a:xfrm flipH="1">
              <a:off x="5044802" y="4232831"/>
              <a:ext cx="582016" cy="50464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36" name="Google Shape;2173;p42">
              <a:extLst>
                <a:ext uri="{FF2B5EF4-FFF2-40B4-BE49-F238E27FC236}">
                  <a16:creationId xmlns:a16="http://schemas.microsoft.com/office/drawing/2014/main" xmlns="" id="{AA363377-460B-C4D5-A6AB-DD0F97A3D7AD}"/>
                </a:ext>
              </a:extLst>
            </p:cNvPr>
            <p:cNvSpPr>
              <a:spLocks/>
            </p:cNvSpPr>
            <p:nvPr/>
          </p:nvSpPr>
          <p:spPr bwMode="auto">
            <a:xfrm flipH="1">
              <a:off x="588354" y="3690773"/>
              <a:ext cx="4528315" cy="9371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تبنّي روح التحدي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Google Shape;2174;p42">
              <a:extLst>
                <a:ext uri="{FF2B5EF4-FFF2-40B4-BE49-F238E27FC236}">
                  <a16:creationId xmlns:a16="http://schemas.microsoft.com/office/drawing/2014/main" xmlns="" id="{901DDE05-206C-BDA6-EADB-599BC025DFDB}"/>
                </a:ext>
              </a:extLst>
            </p:cNvPr>
            <p:cNvSpPr>
              <a:spLocks/>
            </p:cNvSpPr>
            <p:nvPr/>
          </p:nvSpPr>
          <p:spPr bwMode="auto">
            <a:xfrm flipH="1">
              <a:off x="588354" y="3690773"/>
              <a:ext cx="4236288" cy="9371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38" name="Google Shape;2175;p42">
              <a:extLst>
                <a:ext uri="{FF2B5EF4-FFF2-40B4-BE49-F238E27FC236}">
                  <a16:creationId xmlns:a16="http://schemas.microsoft.com/office/drawing/2014/main" xmlns="" id="{416E3993-8720-EEC8-73BD-05C79544D3BE}"/>
                </a:ext>
              </a:extLst>
            </p:cNvPr>
            <p:cNvSpPr>
              <a:spLocks/>
            </p:cNvSpPr>
            <p:nvPr/>
          </p:nvSpPr>
          <p:spPr bwMode="auto">
            <a:xfrm flipH="1">
              <a:off x="2724407" y="4506899"/>
              <a:ext cx="2633621" cy="230575"/>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2800"/>
            </a:p>
          </p:txBody>
        </p:sp>
      </p:grpSp>
      <p:grpSp>
        <p:nvGrpSpPr>
          <p:cNvPr id="53" name="Group 52">
            <a:extLst>
              <a:ext uri="{FF2B5EF4-FFF2-40B4-BE49-F238E27FC236}">
                <a16:creationId xmlns:a16="http://schemas.microsoft.com/office/drawing/2014/main" xmlns="" id="{C1AFE7C3-0759-3FE4-44E7-59B06F901C5C}"/>
              </a:ext>
            </a:extLst>
          </p:cNvPr>
          <p:cNvGrpSpPr/>
          <p:nvPr/>
        </p:nvGrpSpPr>
        <p:grpSpPr>
          <a:xfrm>
            <a:off x="588354" y="5084672"/>
            <a:ext cx="5276826" cy="1046701"/>
            <a:chOff x="588354" y="5084672"/>
            <a:chExt cx="5276826" cy="1046701"/>
          </a:xfrm>
        </p:grpSpPr>
        <p:sp>
          <p:nvSpPr>
            <p:cNvPr id="14" name="Google Shape;2171;p42">
              <a:extLst>
                <a:ext uri="{FF2B5EF4-FFF2-40B4-BE49-F238E27FC236}">
                  <a16:creationId xmlns:a16="http://schemas.microsoft.com/office/drawing/2014/main" xmlns="" id="{0E24F0BE-1344-7342-E8CB-C81FE20F2B73}"/>
                </a:ext>
              </a:extLst>
            </p:cNvPr>
            <p:cNvSpPr>
              <a:spLocks/>
            </p:cNvSpPr>
            <p:nvPr/>
          </p:nvSpPr>
          <p:spPr bwMode="auto">
            <a:xfrm flipH="1">
              <a:off x="5044802" y="5084672"/>
              <a:ext cx="820378" cy="104670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28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2;p42">
              <a:extLst>
                <a:ext uri="{FF2B5EF4-FFF2-40B4-BE49-F238E27FC236}">
                  <a16:creationId xmlns:a16="http://schemas.microsoft.com/office/drawing/2014/main" xmlns="" id="{54D6E914-2FB1-051F-C0C7-82031F569888}"/>
                </a:ext>
              </a:extLst>
            </p:cNvPr>
            <p:cNvSpPr>
              <a:spLocks/>
            </p:cNvSpPr>
            <p:nvPr/>
          </p:nvSpPr>
          <p:spPr bwMode="auto">
            <a:xfrm flipH="1">
              <a:off x="5044802" y="5626730"/>
              <a:ext cx="582016" cy="504643"/>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16" name="Google Shape;2173;p42">
              <a:extLst>
                <a:ext uri="{FF2B5EF4-FFF2-40B4-BE49-F238E27FC236}">
                  <a16:creationId xmlns:a16="http://schemas.microsoft.com/office/drawing/2014/main" xmlns="" id="{BAACA68B-13B9-EF3C-A5DF-F3573BAFDB10}"/>
                </a:ext>
              </a:extLst>
            </p:cNvPr>
            <p:cNvSpPr>
              <a:spLocks/>
            </p:cNvSpPr>
            <p:nvPr/>
          </p:nvSpPr>
          <p:spPr bwMode="auto">
            <a:xfrm flipH="1">
              <a:off x="588354" y="5084672"/>
              <a:ext cx="4528315" cy="9371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الاحتفاء بالتقدم والتطور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Google Shape;2174;p42">
              <a:extLst>
                <a:ext uri="{FF2B5EF4-FFF2-40B4-BE49-F238E27FC236}">
                  <a16:creationId xmlns:a16="http://schemas.microsoft.com/office/drawing/2014/main" xmlns="" id="{9543BBF8-BD97-9CEA-1391-8F8D0FE9E21F}"/>
                </a:ext>
              </a:extLst>
            </p:cNvPr>
            <p:cNvSpPr>
              <a:spLocks/>
            </p:cNvSpPr>
            <p:nvPr/>
          </p:nvSpPr>
          <p:spPr bwMode="auto">
            <a:xfrm flipH="1">
              <a:off x="588354" y="5084672"/>
              <a:ext cx="4236288" cy="9371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2800"/>
            </a:p>
          </p:txBody>
        </p:sp>
        <p:sp>
          <p:nvSpPr>
            <p:cNvPr id="18" name="Google Shape;2175;p42">
              <a:extLst>
                <a:ext uri="{FF2B5EF4-FFF2-40B4-BE49-F238E27FC236}">
                  <a16:creationId xmlns:a16="http://schemas.microsoft.com/office/drawing/2014/main" xmlns="" id="{87573AB2-44B2-5544-9710-CC729BA3506A}"/>
                </a:ext>
              </a:extLst>
            </p:cNvPr>
            <p:cNvSpPr>
              <a:spLocks/>
            </p:cNvSpPr>
            <p:nvPr/>
          </p:nvSpPr>
          <p:spPr bwMode="auto">
            <a:xfrm flipH="1">
              <a:off x="2724407" y="5900798"/>
              <a:ext cx="2633621" cy="230575"/>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2800"/>
            </a:p>
          </p:txBody>
        </p:sp>
      </p:grpSp>
      <p:sp>
        <p:nvSpPr>
          <p:cNvPr id="5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7457744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1000"/>
                                        <p:tgtEl>
                                          <p:spTgt spid="52"/>
                                        </p:tgtEl>
                                      </p:cBhvr>
                                    </p:animEffect>
                                    <p:anim calcmode="lin" valueType="num">
                                      <p:cBhvr>
                                        <p:cTn id="36" dur="1000" fill="hold"/>
                                        <p:tgtEl>
                                          <p:spTgt spid="52"/>
                                        </p:tgtEl>
                                        <p:attrNameLst>
                                          <p:attrName>ppt_x</p:attrName>
                                        </p:attrNameLst>
                                      </p:cBhvr>
                                      <p:tavLst>
                                        <p:tav tm="0">
                                          <p:val>
                                            <p:strVal val="#ppt_x"/>
                                          </p:val>
                                        </p:tav>
                                        <p:tav tm="100000">
                                          <p:val>
                                            <p:strVal val="#ppt_x"/>
                                          </p:val>
                                        </p:tav>
                                      </p:tavLst>
                                    </p:anim>
                                    <p:anim calcmode="lin" valueType="num">
                                      <p:cBhvr>
                                        <p:cTn id="37"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890DE40-7F1E-4239-9133-4AAEC1420844}"/>
              </a:ext>
            </a:extLst>
          </p:cNvPr>
          <p:cNvSpPr txBox="1"/>
          <p:nvPr/>
        </p:nvSpPr>
        <p:spPr>
          <a:xfrm>
            <a:off x="5009536" y="3429000"/>
            <a:ext cx="6091084" cy="517065"/>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إدارة التغيير</a:t>
            </a:r>
            <a:endParaRPr lang="en-US"/>
          </a:p>
        </p:txBody>
      </p:sp>
      <p:sp>
        <p:nvSpPr>
          <p:cNvPr id="2" name="TextBox 1">
            <a:extLst>
              <a:ext uri="{FF2B5EF4-FFF2-40B4-BE49-F238E27FC236}">
                <a16:creationId xmlns:a16="http://schemas.microsoft.com/office/drawing/2014/main" xmlns="" id="{F22EE03C-48E0-7811-81AB-01BC05A64B2E}"/>
              </a:ext>
            </a:extLst>
          </p:cNvPr>
          <p:cNvSpPr txBox="1"/>
          <p:nvPr/>
        </p:nvSpPr>
        <p:spPr>
          <a:xfrm>
            <a:off x="1033366" y="1586616"/>
            <a:ext cx="4405906" cy="871008"/>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sz="4400" u="none" dirty="0">
                <a:solidFill>
                  <a:schemeClr val="tx1">
                    <a:lumMod val="95000"/>
                    <a:lumOff val="5000"/>
                  </a:schemeClr>
                </a:solidFill>
              </a:rPr>
              <a:t>اضغط للمشاهدة</a:t>
            </a:r>
            <a:endParaRPr lang="en-US" sz="4400" u="none" dirty="0">
              <a:solidFill>
                <a:schemeClr val="tx1">
                  <a:lumMod val="95000"/>
                  <a:lumOff val="5000"/>
                </a:schemeClr>
              </a:solidFill>
            </a:endParaRPr>
          </a:p>
        </p:txBody>
      </p:sp>
      <p:pic>
        <p:nvPicPr>
          <p:cNvPr id="5" name="Picture 4">
            <a:hlinkClick r:id="rId3"/>
            <a:extLst>
              <a:ext uri="{FF2B5EF4-FFF2-40B4-BE49-F238E27FC236}">
                <a16:creationId xmlns:a16="http://schemas.microsoft.com/office/drawing/2014/main" xmlns="" id="{B5A0C46F-8914-DF17-B19F-3100B3F7C2D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8234" y="2457624"/>
            <a:ext cx="3976170" cy="3976170"/>
          </a:xfrm>
          <a:prstGeom prst="rect">
            <a:avLst/>
          </a:prstGeom>
          <a:noFill/>
          <a:ln>
            <a:noFill/>
          </a:ln>
        </p:spPr>
      </p:pic>
      <p:sp>
        <p:nvSpPr>
          <p:cNvPr id="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0332012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تطبيق عقلية النمو في لدى الموظفين في بيئة العمل؟</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9535316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تشجيع الموظفين على تحدي أنفسهم والخروج عن مناطق الراحة</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14229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تزويد الموظفين بالتدريبات وفرص التعلم المستمرة لتطوير مهاراتهم</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40411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الاهتمام بتقدم الموظفين ونموهم أكثر من الترقيات أو المكافآت</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a:t>تقييم الأداء بناء على المهارات الجديدة المكتسبة والتحديات المتخطاة</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5873622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تشجيع الموظفين على تولي مسؤوليات جديدة لتطوير قدراتهم</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142292"/>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تزويد الموظفين بالتغذية الراجعة البناءة لمساعدتهم على التحسن</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404110"/>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خلق ثقافة تشجع على تبادل المعرفة والخبرات بين الفريق</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الاستماع لأفكار الموظفين ودعم المبادرات الجديدة التي تساعدهم على النمو</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1173167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دور الموارد البشرية في دعم الموظفين أثناء التغيير</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تقديم الدعم النفسي والعاطفي للموظفين</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تصميم وتنفيذ برامج الدعم أثناء التغيير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التقييم والمتابعة لتأثير التغيير على فريق العمل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marL="0" marR="0" algn="r" rtl="1">
                <a:lnSpc>
                  <a:spcPct val="115000"/>
                </a:lnSpc>
                <a:spcBef>
                  <a:spcPts val="0"/>
                </a:spcBef>
                <a:spcAft>
                  <a:spcPts val="0"/>
                </a:spcAft>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تطوير خطط العمل لضمان استمرارية الدعم وتحسين عملية إدارة التغيير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
        <p:nvSpPr>
          <p:cNvPr id="30"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773982097"/>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890DE40-7F1E-4239-9133-4AAEC1420844}"/>
              </a:ext>
            </a:extLst>
          </p:cNvPr>
          <p:cNvSpPr txBox="1"/>
          <p:nvPr/>
        </p:nvSpPr>
        <p:spPr>
          <a:xfrm>
            <a:off x="5009536" y="3429000"/>
            <a:ext cx="609108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دور الموارد البشرية أثناء عملية التغيير</a:t>
            </a:r>
            <a:endParaRPr lang="en-US"/>
          </a:p>
        </p:txBody>
      </p:sp>
      <p:sp>
        <p:nvSpPr>
          <p:cNvPr id="2" name="TextBox 1">
            <a:extLst>
              <a:ext uri="{FF2B5EF4-FFF2-40B4-BE49-F238E27FC236}">
                <a16:creationId xmlns:a16="http://schemas.microsoft.com/office/drawing/2014/main" xmlns="" id="{F22EE03C-48E0-7811-81AB-01BC05A64B2E}"/>
              </a:ext>
            </a:extLst>
          </p:cNvPr>
          <p:cNvSpPr txBox="1"/>
          <p:nvPr/>
        </p:nvSpPr>
        <p:spPr>
          <a:xfrm>
            <a:off x="1033366" y="1586616"/>
            <a:ext cx="4405906" cy="871008"/>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sz="4400" u="none" dirty="0">
                <a:solidFill>
                  <a:schemeClr val="tx1">
                    <a:lumMod val="95000"/>
                    <a:lumOff val="5000"/>
                  </a:schemeClr>
                </a:solidFill>
              </a:rPr>
              <a:t>اضغط للمشاهدة</a:t>
            </a:r>
            <a:endParaRPr lang="en-US" sz="4400" u="none" dirty="0">
              <a:solidFill>
                <a:schemeClr val="tx1">
                  <a:lumMod val="95000"/>
                  <a:lumOff val="5000"/>
                </a:schemeClr>
              </a:solidFill>
            </a:endParaRPr>
          </a:p>
        </p:txBody>
      </p:sp>
      <p:pic>
        <p:nvPicPr>
          <p:cNvPr id="4" name="Picture 3">
            <a:hlinkClick r:id="rId3"/>
            <a:extLst>
              <a:ext uri="{FF2B5EF4-FFF2-40B4-BE49-F238E27FC236}">
                <a16:creationId xmlns:a16="http://schemas.microsoft.com/office/drawing/2014/main" xmlns="" id="{E96B8931-8052-74A6-5C96-751BB7FFC92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7624" y="2457624"/>
            <a:ext cx="3697389" cy="3697389"/>
          </a:xfrm>
          <a:prstGeom prst="rect">
            <a:avLst/>
          </a:prstGeom>
          <a:noFill/>
          <a:ln>
            <a:noFill/>
          </a:ln>
        </p:spPr>
      </p:pic>
      <p:sp>
        <p:nvSpPr>
          <p:cNvPr id="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0396098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تقديم الدعم النفسي والعاطفي للموظفين</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050" name="Picture 2" descr="27,800+ Mental Health Support Stock Illustrations, Royalty-Free Vector  Graphics &amp; Clip Art - iStock | Mental health support group, Mental health  support online, Mental health support icon">
            <a:extLst>
              <a:ext uri="{FF2B5EF4-FFF2-40B4-BE49-F238E27FC236}">
                <a16:creationId xmlns:a16="http://schemas.microsoft.com/office/drawing/2014/main" xmlns="" id="{4BC8DE4A-34C9-CACB-5F69-DD619F425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932" y="2465506"/>
            <a:ext cx="5206181" cy="37174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xmlns="" id="{9B6320CB-4014-0C3D-E31A-1AA2A1A694DF}"/>
              </a:ext>
            </a:extLst>
          </p:cNvPr>
          <p:cNvSpPr txBox="1"/>
          <p:nvPr/>
        </p:nvSpPr>
        <p:spPr>
          <a:xfrm>
            <a:off x="6176711" y="3061563"/>
            <a:ext cx="5497285"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تلعب إدارة الموارد البشرية دوراً محورياً في تقديم الدعم النفسي والعاطفي للموظفين أثناء فترات التغيير في المنظمة</a:t>
            </a:r>
            <a:endParaRPr lang="en-US" dirty="0"/>
          </a:p>
        </p:txBody>
      </p:sp>
      <p:sp>
        <p:nvSpPr>
          <p:cNvPr id="1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1083680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AECA292F-C7B5-BD86-067D-F095DA970414}"/>
              </a:ext>
            </a:extLst>
          </p:cNvPr>
          <p:cNvGrpSpPr/>
          <p:nvPr/>
        </p:nvGrpSpPr>
        <p:grpSpPr>
          <a:xfrm>
            <a:off x="555523" y="675008"/>
            <a:ext cx="11080954" cy="968852"/>
            <a:chOff x="555523" y="519096"/>
            <a:chExt cx="11080954" cy="968852"/>
          </a:xfrm>
        </p:grpSpPr>
        <p:grpSp>
          <p:nvGrpSpPr>
            <p:cNvPr id="3" name="Group 2">
              <a:extLst>
                <a:ext uri="{FF2B5EF4-FFF2-40B4-BE49-F238E27FC236}">
                  <a16:creationId xmlns:a16="http://schemas.microsoft.com/office/drawing/2014/main" xmlns="" id="{47907302-F7FA-D6D9-1883-67301DD90E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CE5D13D-B4F7-E297-B851-51E914FDBE0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75FFCC0B-65F8-E6CD-84B3-57D04500193D}"/>
                  </a:ext>
                </a:extLst>
              </p:cNvPr>
              <p:cNvGrpSpPr/>
              <p:nvPr/>
            </p:nvGrpSpPr>
            <p:grpSpPr>
              <a:xfrm>
                <a:off x="9256541" y="1479627"/>
                <a:ext cx="641667" cy="154294"/>
                <a:chOff x="9256541" y="1479627"/>
                <a:chExt cx="641667" cy="154294"/>
              </a:xfrm>
              <a:solidFill>
                <a:srgbClr val="627383"/>
              </a:solidFill>
            </p:grpSpPr>
            <p:sp>
              <p:nvSpPr>
                <p:cNvPr id="14" name="Arrow: Striped Right 13">
                  <a:extLst>
                    <a:ext uri="{FF2B5EF4-FFF2-40B4-BE49-F238E27FC236}">
                      <a16:creationId xmlns:a16="http://schemas.microsoft.com/office/drawing/2014/main" xmlns="" id="{B562D5A7-F4BC-13C0-C6E1-5BBD8390840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4">
                  <a:extLst>
                    <a:ext uri="{FF2B5EF4-FFF2-40B4-BE49-F238E27FC236}">
                      <a16:creationId xmlns:a16="http://schemas.microsoft.com/office/drawing/2014/main" xmlns="" id="{E1A5A2CC-D13E-5603-7CDE-81342CF242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15">
                  <a:extLst>
                    <a:ext uri="{FF2B5EF4-FFF2-40B4-BE49-F238E27FC236}">
                      <a16:creationId xmlns:a16="http://schemas.microsoft.com/office/drawing/2014/main" xmlns="" id="{4E7E3F02-652F-EBA6-B479-9DB9F9E42FA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3D3FBEB7-C6ED-5C77-7977-D87FBC91FDD3}"/>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11E2A929-6534-4286-6FBB-242BDEDA5E5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C6DD0FD9-4A43-8C83-5001-727DC85E552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3937DE4A-EFB2-CFB3-7A0F-4B84ECD0024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BAE72373-BA49-7C3B-D568-063EDF154624}"/>
                </a:ext>
              </a:extLst>
            </p:cNvPr>
            <p:cNvSpPr txBox="1"/>
            <p:nvPr/>
          </p:nvSpPr>
          <p:spPr>
            <a:xfrm>
              <a:off x="555523" y="519096"/>
              <a:ext cx="1108095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الأدوار الرئيسية لإدارة الموارد البشرية في </a:t>
              </a:r>
              <a:r>
                <a:rPr lang="ar-EG" sz="4000" b="1" dirty="0">
                  <a:solidFill>
                    <a:srgbClr val="168489"/>
                  </a:solidFill>
                  <a:latin typeface="Adobe Arabic" panose="02040503050201020203" pitchFamily="18" charset="-78"/>
                  <a:cs typeface="Adobe Arabic" panose="02040503050201020203" pitchFamily="18" charset="-78"/>
                </a:rPr>
                <a:t>تقديم الدعم النفسي والعاطفي للموظفين</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1" name="Group 40">
            <a:extLst>
              <a:ext uri="{FF2B5EF4-FFF2-40B4-BE49-F238E27FC236}">
                <a16:creationId xmlns:a16="http://schemas.microsoft.com/office/drawing/2014/main" xmlns="" id="{CB091F08-D6D4-7218-7EA8-45701BDE1513}"/>
              </a:ext>
            </a:extLst>
          </p:cNvPr>
          <p:cNvGrpSpPr/>
          <p:nvPr/>
        </p:nvGrpSpPr>
        <p:grpSpPr>
          <a:xfrm>
            <a:off x="1169926" y="3726510"/>
            <a:ext cx="3703875" cy="929974"/>
            <a:chOff x="1169926" y="3726510"/>
            <a:chExt cx="3703875" cy="929974"/>
          </a:xfrm>
        </p:grpSpPr>
        <p:sp>
          <p:nvSpPr>
            <p:cNvPr id="25" name="Freeform: Shape 24">
              <a:extLst>
                <a:ext uri="{FF2B5EF4-FFF2-40B4-BE49-F238E27FC236}">
                  <a16:creationId xmlns:a16="http://schemas.microsoft.com/office/drawing/2014/main" xmlns="" id="{077ABB26-8064-4FAF-9070-6D9561D5AEE7}"/>
                </a:ext>
              </a:extLst>
            </p:cNvPr>
            <p:cNvSpPr/>
            <p:nvPr/>
          </p:nvSpPr>
          <p:spPr>
            <a:xfrm flipH="1">
              <a:off x="3882622" y="3734159"/>
              <a:ext cx="991179" cy="912893"/>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1" name="Freeform: Shape 30">
              <a:extLst>
                <a:ext uri="{FF2B5EF4-FFF2-40B4-BE49-F238E27FC236}">
                  <a16:creationId xmlns:a16="http://schemas.microsoft.com/office/drawing/2014/main" xmlns="" id="{3B556101-FEED-4C1E-9614-1CD2C183434C}"/>
                </a:ext>
              </a:extLst>
            </p:cNvPr>
            <p:cNvSpPr/>
            <p:nvPr/>
          </p:nvSpPr>
          <p:spPr>
            <a:xfrm flipH="1">
              <a:off x="1169926" y="3734159"/>
              <a:ext cx="2756760" cy="912893"/>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0" name="TextBox 18">
              <a:extLst>
                <a:ext uri="{FF2B5EF4-FFF2-40B4-BE49-F238E27FC236}">
                  <a16:creationId xmlns:a16="http://schemas.microsoft.com/office/drawing/2014/main" xmlns="" id="{6C331E26-016A-4833-BEAD-F1439835AB89}"/>
                </a:ext>
              </a:extLst>
            </p:cNvPr>
            <p:cNvSpPr txBox="1">
              <a:spLocks noChangeArrowheads="1"/>
            </p:cNvSpPr>
            <p:nvPr/>
          </p:nvSpPr>
          <p:spPr bwMode="auto">
            <a:xfrm>
              <a:off x="1288905" y="3726510"/>
              <a:ext cx="2518806" cy="76694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مهارات المرونة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21" descr="Group brainstorm with solid fill">
              <a:extLst>
                <a:ext uri="{FF2B5EF4-FFF2-40B4-BE49-F238E27FC236}">
                  <a16:creationId xmlns:a16="http://schemas.microsoft.com/office/drawing/2014/main" xmlns="" id="{DDDD1699-8F54-4042-AD7C-3F9A4397845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939281" y="3811018"/>
              <a:ext cx="845497" cy="845466"/>
            </a:xfrm>
            <a:prstGeom prst="rect">
              <a:avLst/>
            </a:prstGeom>
          </p:spPr>
        </p:pic>
      </p:grpSp>
      <p:grpSp>
        <p:nvGrpSpPr>
          <p:cNvPr id="45" name="Group 44">
            <a:extLst>
              <a:ext uri="{FF2B5EF4-FFF2-40B4-BE49-F238E27FC236}">
                <a16:creationId xmlns:a16="http://schemas.microsoft.com/office/drawing/2014/main" xmlns="" id="{4C1DFC55-F49E-C637-043D-A2292FEB90F3}"/>
              </a:ext>
            </a:extLst>
          </p:cNvPr>
          <p:cNvGrpSpPr/>
          <p:nvPr/>
        </p:nvGrpSpPr>
        <p:grpSpPr>
          <a:xfrm>
            <a:off x="7318201" y="3724409"/>
            <a:ext cx="3703875" cy="922643"/>
            <a:chOff x="7318201" y="3724409"/>
            <a:chExt cx="3703875" cy="922643"/>
          </a:xfrm>
        </p:grpSpPr>
        <p:sp>
          <p:nvSpPr>
            <p:cNvPr id="26" name="Freeform: Shape 25">
              <a:extLst>
                <a:ext uri="{FF2B5EF4-FFF2-40B4-BE49-F238E27FC236}">
                  <a16:creationId xmlns:a16="http://schemas.microsoft.com/office/drawing/2014/main" xmlns="" id="{9A4CA462-0A44-4A4F-9B2E-B06E7A11EF5F}"/>
                </a:ext>
              </a:extLst>
            </p:cNvPr>
            <p:cNvSpPr/>
            <p:nvPr/>
          </p:nvSpPr>
          <p:spPr>
            <a:xfrm flipH="1">
              <a:off x="7318201" y="3734159"/>
              <a:ext cx="991179" cy="912893"/>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2" name="Freeform: Shape 31">
              <a:extLst>
                <a:ext uri="{FF2B5EF4-FFF2-40B4-BE49-F238E27FC236}">
                  <a16:creationId xmlns:a16="http://schemas.microsoft.com/office/drawing/2014/main" xmlns="" id="{BD5C9163-4372-4C90-9BE9-71B97FC50066}"/>
                </a:ext>
              </a:extLst>
            </p:cNvPr>
            <p:cNvSpPr/>
            <p:nvPr/>
          </p:nvSpPr>
          <p:spPr>
            <a:xfrm flipH="1">
              <a:off x="8265317" y="3734159"/>
              <a:ext cx="2756759" cy="912893"/>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9" name="TextBox 18">
              <a:extLst>
                <a:ext uri="{FF2B5EF4-FFF2-40B4-BE49-F238E27FC236}">
                  <a16:creationId xmlns:a16="http://schemas.microsoft.com/office/drawing/2014/main" xmlns="" id="{01B1B018-E15E-4FD3-9012-B234359F0FBD}"/>
                </a:ext>
              </a:extLst>
            </p:cNvPr>
            <p:cNvSpPr txBox="1">
              <a:spLocks noChangeArrowheads="1"/>
            </p:cNvSpPr>
            <p:nvPr/>
          </p:nvSpPr>
          <p:spPr bwMode="auto">
            <a:xfrm>
              <a:off x="8428358" y="3724409"/>
              <a:ext cx="2450137" cy="766940"/>
            </a:xfrm>
            <a:prstGeom prst="rect">
              <a:avLst/>
            </a:prstGeom>
          </p:spPr>
          <p:txBody>
            <a:bodyPr rot="0" vert="horz" wrap="square" lIns="0" tIns="45720" rIns="0" bIns="45720" anchor="b" anchorCtr="0" upright="1">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رسم 10" descr="مراجعه العميل-من اليمين لليسار">
              <a:extLst>
                <a:ext uri="{FF2B5EF4-FFF2-40B4-BE49-F238E27FC236}">
                  <a16:creationId xmlns:a16="http://schemas.microsoft.com/office/drawing/2014/main" xmlns="" id="{55CB82F9-1740-3E56-67D6-BCFD068EDC6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520381" y="3862117"/>
              <a:ext cx="743295" cy="743268"/>
            </a:xfrm>
            <a:prstGeom prst="rect">
              <a:avLst/>
            </a:prstGeom>
          </p:spPr>
        </p:pic>
      </p:grpSp>
      <p:grpSp>
        <p:nvGrpSpPr>
          <p:cNvPr id="42" name="Group 41">
            <a:extLst>
              <a:ext uri="{FF2B5EF4-FFF2-40B4-BE49-F238E27FC236}">
                <a16:creationId xmlns:a16="http://schemas.microsoft.com/office/drawing/2014/main" xmlns="" id="{035EF630-CDD1-11B4-E1A1-69289DAA32BE}"/>
              </a:ext>
            </a:extLst>
          </p:cNvPr>
          <p:cNvGrpSpPr/>
          <p:nvPr/>
        </p:nvGrpSpPr>
        <p:grpSpPr>
          <a:xfrm>
            <a:off x="1991560" y="1902544"/>
            <a:ext cx="3703874" cy="931764"/>
            <a:chOff x="1991560" y="1902544"/>
            <a:chExt cx="3703874" cy="931764"/>
          </a:xfrm>
        </p:grpSpPr>
        <p:sp>
          <p:nvSpPr>
            <p:cNvPr id="24" name="Freeform: Shape 23">
              <a:extLst>
                <a:ext uri="{FF2B5EF4-FFF2-40B4-BE49-F238E27FC236}">
                  <a16:creationId xmlns:a16="http://schemas.microsoft.com/office/drawing/2014/main" xmlns="" id="{252BE43D-D276-43F6-9992-3B12104EE640}"/>
                </a:ext>
              </a:extLst>
            </p:cNvPr>
            <p:cNvSpPr/>
            <p:nvPr/>
          </p:nvSpPr>
          <p:spPr>
            <a:xfrm flipH="1">
              <a:off x="4292546" y="1940286"/>
              <a:ext cx="1402888" cy="894021"/>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9" name="Freeform: Shape 28">
              <a:extLst>
                <a:ext uri="{FF2B5EF4-FFF2-40B4-BE49-F238E27FC236}">
                  <a16:creationId xmlns:a16="http://schemas.microsoft.com/office/drawing/2014/main" xmlns="" id="{57D23346-D3B9-42D4-AA22-03F8E3708537}"/>
                </a:ext>
              </a:extLst>
            </p:cNvPr>
            <p:cNvSpPr/>
            <p:nvPr/>
          </p:nvSpPr>
          <p:spPr>
            <a:xfrm flipH="1">
              <a:off x="1991560" y="1921415"/>
              <a:ext cx="3370323" cy="912893"/>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6" name="TextBox 18">
              <a:extLst>
                <a:ext uri="{FF2B5EF4-FFF2-40B4-BE49-F238E27FC236}">
                  <a16:creationId xmlns:a16="http://schemas.microsoft.com/office/drawing/2014/main" xmlns="" id="{29966524-7DAD-4E53-9AC6-D46EB0641F56}"/>
                </a:ext>
              </a:extLst>
            </p:cNvPr>
            <p:cNvSpPr txBox="1">
              <a:spLocks noChangeArrowheads="1"/>
            </p:cNvSpPr>
            <p:nvPr/>
          </p:nvSpPr>
          <p:spPr bwMode="auto">
            <a:xfrm>
              <a:off x="2257018" y="1902544"/>
              <a:ext cx="2105013" cy="750982"/>
            </a:xfrm>
            <a:prstGeom prst="rect">
              <a:avLst/>
            </a:prstGeom>
          </p:spPr>
          <p:txBody>
            <a:bodyPr rot="0" vert="horz" wrap="square" lIns="0" tIns="45720" rIns="0" bIns="45720" anchor="b" anchorCtr="0" upright="1">
              <a:noAutofit/>
            </a:bodyPr>
            <a:lstStyle/>
            <a:p>
              <a:pPr algn="ctr" rtl="0">
                <a:lnSpc>
                  <a:spcPct val="90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الدعم النفسي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8" descr="Brain in head with solid fill">
              <a:extLst>
                <a:ext uri="{FF2B5EF4-FFF2-40B4-BE49-F238E27FC236}">
                  <a16:creationId xmlns:a16="http://schemas.microsoft.com/office/drawing/2014/main" xmlns="" id="{E44873EE-F0B5-453D-BC8A-088A88190EC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913128" y="2042574"/>
              <a:ext cx="751011" cy="750983"/>
            </a:xfrm>
            <a:prstGeom prst="rect">
              <a:avLst/>
            </a:prstGeom>
          </p:spPr>
        </p:pic>
      </p:grpSp>
      <p:grpSp>
        <p:nvGrpSpPr>
          <p:cNvPr id="44" name="Group 43">
            <a:extLst>
              <a:ext uri="{FF2B5EF4-FFF2-40B4-BE49-F238E27FC236}">
                <a16:creationId xmlns:a16="http://schemas.microsoft.com/office/drawing/2014/main" xmlns="" id="{92EB65AB-D2D8-D712-FC93-26083B08A4A8}"/>
              </a:ext>
            </a:extLst>
          </p:cNvPr>
          <p:cNvGrpSpPr/>
          <p:nvPr/>
        </p:nvGrpSpPr>
        <p:grpSpPr>
          <a:xfrm>
            <a:off x="6496567" y="5527409"/>
            <a:ext cx="3703874" cy="932385"/>
            <a:chOff x="6496567" y="5527409"/>
            <a:chExt cx="3703874" cy="932385"/>
          </a:xfrm>
        </p:grpSpPr>
        <p:sp>
          <p:nvSpPr>
            <p:cNvPr id="28" name="Freeform: Shape 27">
              <a:extLst>
                <a:ext uri="{FF2B5EF4-FFF2-40B4-BE49-F238E27FC236}">
                  <a16:creationId xmlns:a16="http://schemas.microsoft.com/office/drawing/2014/main" xmlns="" id="{FBCA3D0D-FB79-4955-927B-02C7AC8EBD31}"/>
                </a:ext>
              </a:extLst>
            </p:cNvPr>
            <p:cNvSpPr/>
            <p:nvPr/>
          </p:nvSpPr>
          <p:spPr>
            <a:xfrm flipH="1">
              <a:off x="6496567" y="5546901"/>
              <a:ext cx="1402890" cy="894021"/>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4" name="Freeform: Shape 33">
              <a:extLst>
                <a:ext uri="{FF2B5EF4-FFF2-40B4-BE49-F238E27FC236}">
                  <a16:creationId xmlns:a16="http://schemas.microsoft.com/office/drawing/2014/main" xmlns="" id="{2D5F36CF-AC78-4B31-8119-51734B8E9200}"/>
                </a:ext>
              </a:extLst>
            </p:cNvPr>
            <p:cNvSpPr/>
            <p:nvPr/>
          </p:nvSpPr>
          <p:spPr>
            <a:xfrm flipH="1">
              <a:off x="6830118" y="5546901"/>
              <a:ext cx="3370323" cy="912893"/>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7" name="TextBox 18">
              <a:extLst>
                <a:ext uri="{FF2B5EF4-FFF2-40B4-BE49-F238E27FC236}">
                  <a16:creationId xmlns:a16="http://schemas.microsoft.com/office/drawing/2014/main" xmlns="" id="{40C52EA6-82A0-4489-B8DC-84609CE87643}"/>
                </a:ext>
              </a:extLst>
            </p:cNvPr>
            <p:cNvSpPr txBox="1">
              <a:spLocks noChangeArrowheads="1"/>
            </p:cNvSpPr>
            <p:nvPr/>
          </p:nvSpPr>
          <p:spPr bwMode="auto">
            <a:xfrm>
              <a:off x="7702542" y="5527409"/>
              <a:ext cx="2433970" cy="77482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التوقعات والحوافز</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Graphic 31" descr="Questions with solid fill">
              <a:extLst>
                <a:ext uri="{FF2B5EF4-FFF2-40B4-BE49-F238E27FC236}">
                  <a16:creationId xmlns:a16="http://schemas.microsoft.com/office/drawing/2014/main" xmlns="" id="{41FBFD22-6975-49B5-8245-1F8D76D0E6C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566946" y="5643825"/>
              <a:ext cx="674981" cy="674956"/>
            </a:xfrm>
            <a:prstGeom prst="rect">
              <a:avLst/>
            </a:prstGeom>
          </p:spPr>
        </p:pic>
      </p:grpSp>
      <p:grpSp>
        <p:nvGrpSpPr>
          <p:cNvPr id="43" name="Group 42">
            <a:extLst>
              <a:ext uri="{FF2B5EF4-FFF2-40B4-BE49-F238E27FC236}">
                <a16:creationId xmlns:a16="http://schemas.microsoft.com/office/drawing/2014/main" xmlns="" id="{2E217BC3-695C-3E80-B75A-1F5E3B860253}"/>
              </a:ext>
            </a:extLst>
          </p:cNvPr>
          <p:cNvGrpSpPr/>
          <p:nvPr/>
        </p:nvGrpSpPr>
        <p:grpSpPr>
          <a:xfrm>
            <a:off x="1991560" y="5532113"/>
            <a:ext cx="3703874" cy="927681"/>
            <a:chOff x="1991560" y="5532113"/>
            <a:chExt cx="3703874" cy="927681"/>
          </a:xfrm>
        </p:grpSpPr>
        <p:sp>
          <p:nvSpPr>
            <p:cNvPr id="27" name="Freeform: Shape 26">
              <a:extLst>
                <a:ext uri="{FF2B5EF4-FFF2-40B4-BE49-F238E27FC236}">
                  <a16:creationId xmlns:a16="http://schemas.microsoft.com/office/drawing/2014/main" xmlns="" id="{A0361A27-CF44-46CB-9C79-E52F9230C274}"/>
                </a:ext>
              </a:extLst>
            </p:cNvPr>
            <p:cNvSpPr/>
            <p:nvPr/>
          </p:nvSpPr>
          <p:spPr>
            <a:xfrm flipH="1">
              <a:off x="4292546" y="5546901"/>
              <a:ext cx="1402888" cy="894021"/>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3" name="Freeform: Shape 32">
              <a:extLst>
                <a:ext uri="{FF2B5EF4-FFF2-40B4-BE49-F238E27FC236}">
                  <a16:creationId xmlns:a16="http://schemas.microsoft.com/office/drawing/2014/main" xmlns="" id="{38CD8B9D-6634-461E-82B6-5338E4486BA7}"/>
                </a:ext>
              </a:extLst>
            </p:cNvPr>
            <p:cNvSpPr/>
            <p:nvPr/>
          </p:nvSpPr>
          <p:spPr>
            <a:xfrm flipH="1">
              <a:off x="1991560" y="5546901"/>
              <a:ext cx="3370323" cy="912893"/>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8" name="TextBox 18">
              <a:extLst>
                <a:ext uri="{FF2B5EF4-FFF2-40B4-BE49-F238E27FC236}">
                  <a16:creationId xmlns:a16="http://schemas.microsoft.com/office/drawing/2014/main" xmlns="" id="{402B3115-B838-4B66-9C3B-259985CA8A35}"/>
                </a:ext>
              </a:extLst>
            </p:cNvPr>
            <p:cNvSpPr txBox="1">
              <a:spLocks noChangeArrowheads="1"/>
            </p:cNvSpPr>
            <p:nvPr/>
          </p:nvSpPr>
          <p:spPr bwMode="auto">
            <a:xfrm>
              <a:off x="2385178" y="5546901"/>
              <a:ext cx="1967433" cy="755327"/>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التطوير المهني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رسم 20" descr="مخطط شريط">
              <a:extLst>
                <a:ext uri="{FF2B5EF4-FFF2-40B4-BE49-F238E27FC236}">
                  <a16:creationId xmlns:a16="http://schemas.microsoft.com/office/drawing/2014/main" xmlns="" id="{5860F518-EB60-2DB2-44E9-1CE97ED4E81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4896128" y="5532113"/>
              <a:ext cx="777216" cy="777187"/>
            </a:xfrm>
            <a:prstGeom prst="rect">
              <a:avLst/>
            </a:prstGeom>
          </p:spPr>
        </p:pic>
      </p:grpSp>
      <p:grpSp>
        <p:nvGrpSpPr>
          <p:cNvPr id="46" name="Group 45">
            <a:extLst>
              <a:ext uri="{FF2B5EF4-FFF2-40B4-BE49-F238E27FC236}">
                <a16:creationId xmlns:a16="http://schemas.microsoft.com/office/drawing/2014/main" xmlns="" id="{9EB8DE25-32AD-B76F-9494-568D0DE83613}"/>
              </a:ext>
            </a:extLst>
          </p:cNvPr>
          <p:cNvGrpSpPr/>
          <p:nvPr/>
        </p:nvGrpSpPr>
        <p:grpSpPr>
          <a:xfrm>
            <a:off x="6496567" y="1921415"/>
            <a:ext cx="3703874" cy="912893"/>
            <a:chOff x="6496567" y="1921415"/>
            <a:chExt cx="3703874" cy="912893"/>
          </a:xfrm>
        </p:grpSpPr>
        <p:sp>
          <p:nvSpPr>
            <p:cNvPr id="23" name="Freeform: Shape 22">
              <a:extLst>
                <a:ext uri="{FF2B5EF4-FFF2-40B4-BE49-F238E27FC236}">
                  <a16:creationId xmlns:a16="http://schemas.microsoft.com/office/drawing/2014/main" xmlns="" id="{BF277A3C-06E0-4F1A-9877-7A50C6DF7AB9}"/>
                </a:ext>
              </a:extLst>
            </p:cNvPr>
            <p:cNvSpPr/>
            <p:nvPr/>
          </p:nvSpPr>
          <p:spPr>
            <a:xfrm flipH="1">
              <a:off x="6496567" y="1940286"/>
              <a:ext cx="1402890" cy="894021"/>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0" name="Freeform: Shape 29">
              <a:extLst>
                <a:ext uri="{FF2B5EF4-FFF2-40B4-BE49-F238E27FC236}">
                  <a16:creationId xmlns:a16="http://schemas.microsoft.com/office/drawing/2014/main" xmlns="" id="{9F4EB31D-7387-41B6-B6F8-DDD3CCBDFE06}"/>
                </a:ext>
              </a:extLst>
            </p:cNvPr>
            <p:cNvSpPr/>
            <p:nvPr/>
          </p:nvSpPr>
          <p:spPr>
            <a:xfrm flipH="1">
              <a:off x="6830118" y="1921415"/>
              <a:ext cx="3370323" cy="912893"/>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5" name="TextBox 18">
              <a:extLst>
                <a:ext uri="{FF2B5EF4-FFF2-40B4-BE49-F238E27FC236}">
                  <a16:creationId xmlns:a16="http://schemas.microsoft.com/office/drawing/2014/main" xmlns="" id="{B18E5594-BAD4-46D7-8428-2875E4EA7B8D}"/>
                </a:ext>
              </a:extLst>
            </p:cNvPr>
            <p:cNvSpPr txBox="1">
              <a:spLocks noChangeArrowheads="1"/>
            </p:cNvSpPr>
            <p:nvPr/>
          </p:nvSpPr>
          <p:spPr bwMode="auto">
            <a:xfrm>
              <a:off x="7714390" y="1951925"/>
              <a:ext cx="2337568" cy="733341"/>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عملية التغيير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Graphic 1" descr="Bar graph with upward trend with solid fill">
              <a:extLst>
                <a:ext uri="{FF2B5EF4-FFF2-40B4-BE49-F238E27FC236}">
                  <a16:creationId xmlns:a16="http://schemas.microsoft.com/office/drawing/2014/main" xmlns="" id="{5EC0C9C0-E167-528E-89E5-477632C839CF}"/>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6733737" y="2146099"/>
              <a:ext cx="678984" cy="678959"/>
            </a:xfrm>
            <a:prstGeom prst="rect">
              <a:avLst/>
            </a:prstGeom>
          </p:spPr>
        </p:pic>
      </p:grpSp>
      <p:sp>
        <p:nvSpPr>
          <p:cNvPr id="4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3143373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1+#ppt_w/2"/>
                                          </p:val>
                                        </p:tav>
                                        <p:tav tm="100000">
                                          <p:val>
                                            <p:strVal val="#ppt_x"/>
                                          </p:val>
                                        </p:tav>
                                      </p:tavLst>
                                    </p:anim>
                                    <p:anim calcmode="lin" valueType="num">
                                      <p:cBhvr additive="base">
                                        <p:cTn id="20"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1+#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xmlns="" id="{EEE2C958-554C-43B6-AD84-5BFB102BB0C5}"/>
              </a:ext>
            </a:extLst>
          </p:cNvPr>
          <p:cNvSpPr txBox="1"/>
          <p:nvPr/>
        </p:nvSpPr>
        <p:spPr>
          <a:xfrm>
            <a:off x="1198581" y="3333135"/>
            <a:ext cx="524646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Y"/>
              <a:t>ناقش مع المجموعة أبرز التحديات التي تواجه إدارة الموارد البشرية في دعم الموظفين أثناء عملية التغيير. وكيف يمكن التغلّب عليها؟</a:t>
            </a:r>
            <a:endParaRPr lang="en-US"/>
          </a:p>
        </p:txBody>
      </p:sp>
      <p:pic>
        <p:nvPicPr>
          <p:cNvPr id="3" name="Picture 2">
            <a:extLst>
              <a:ext uri="{FF2B5EF4-FFF2-40B4-BE49-F238E27FC236}">
                <a16:creationId xmlns:a16="http://schemas.microsoft.com/office/drawing/2014/main" xmlns="" id="{20AD76A7-980C-B573-8706-8024837B696F}"/>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5521982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تصميم وتنفيذ برامج الدعم أثناء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4098" name="Picture 2" descr="How to support the mental health of carers in the workplace | Reward and  Employee Benefits Association (REBA)">
            <a:extLst>
              <a:ext uri="{FF2B5EF4-FFF2-40B4-BE49-F238E27FC236}">
                <a16:creationId xmlns:a16="http://schemas.microsoft.com/office/drawing/2014/main" xmlns="" id="{17488EA9-0DCD-54E3-92E4-273FA4A6EA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0296"/>
          <a:stretch/>
        </p:blipFill>
        <p:spPr bwMode="auto">
          <a:xfrm>
            <a:off x="350419" y="2355527"/>
            <a:ext cx="5184623" cy="38274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BDE9F758-2584-25D4-AADC-43796661D1F2}"/>
              </a:ext>
            </a:extLst>
          </p:cNvPr>
          <p:cNvSpPr txBox="1"/>
          <p:nvPr/>
        </p:nvSpPr>
        <p:spPr>
          <a:xfrm>
            <a:off x="6176711" y="3061563"/>
            <a:ext cx="5497285"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تلعب إدارة الموارد البشرية دوراً كبيراً في تصميم وتنفيذ برامج الدعم النفسي والعاطفي للموظفين أثناء فترات التغيير في المنظمة</a:t>
            </a:r>
            <a:endParaRPr lang="en-US" dirty="0"/>
          </a:p>
        </p:txBody>
      </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2256200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45806" y="675008"/>
            <a:ext cx="11700388" cy="968852"/>
            <a:chOff x="245806" y="519096"/>
            <a:chExt cx="11700388"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45806" y="519096"/>
              <a:ext cx="117003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أهم المسؤوليات الرئيسية لإدارة الموارد البشرية </a:t>
              </a:r>
              <a:r>
                <a:rPr lang="ar-EG" sz="4000" b="1" dirty="0">
                  <a:solidFill>
                    <a:srgbClr val="168489"/>
                  </a:solidFill>
                  <a:latin typeface="Adobe Arabic" panose="02040503050201020203" pitchFamily="18" charset="-78"/>
                  <a:cs typeface="Adobe Arabic" panose="02040503050201020203" pitchFamily="18" charset="-78"/>
                </a:rPr>
                <a:t>تصميم وتنفيذ برامج الدعم أثناء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0" name="Group 49">
            <a:extLst>
              <a:ext uri="{FF2B5EF4-FFF2-40B4-BE49-F238E27FC236}">
                <a16:creationId xmlns:a16="http://schemas.microsoft.com/office/drawing/2014/main" xmlns="" id="{7712A3EF-26F0-4B3E-8901-D4F9B8BA5F72}"/>
              </a:ext>
            </a:extLst>
          </p:cNvPr>
          <p:cNvGrpSpPr/>
          <p:nvPr/>
        </p:nvGrpSpPr>
        <p:grpSpPr>
          <a:xfrm>
            <a:off x="4670456" y="2849564"/>
            <a:ext cx="2851090" cy="2850978"/>
            <a:chOff x="4670456" y="2171139"/>
            <a:chExt cx="2851090" cy="2850978"/>
          </a:xfrm>
        </p:grpSpPr>
        <p:grpSp>
          <p:nvGrpSpPr>
            <p:cNvPr id="10" name="Group 9">
              <a:extLst>
                <a:ext uri="{FF2B5EF4-FFF2-40B4-BE49-F238E27FC236}">
                  <a16:creationId xmlns:a16="http://schemas.microsoft.com/office/drawing/2014/main" xmlns="" id="{8ED02A9E-EEE2-7F34-92F2-B86D0C0D07F0}"/>
                </a:ext>
              </a:extLst>
            </p:cNvPr>
            <p:cNvGrpSpPr/>
            <p:nvPr/>
          </p:nvGrpSpPr>
          <p:grpSpPr>
            <a:xfrm>
              <a:off x="4670456" y="2171139"/>
              <a:ext cx="2851090" cy="2850978"/>
              <a:chOff x="1494972" y="0"/>
              <a:chExt cx="1714500" cy="1714500"/>
            </a:xfrm>
          </p:grpSpPr>
          <p:sp>
            <p:nvSpPr>
              <p:cNvPr id="42" name="Rectangle: Diagonal Corners Rounded 41">
                <a:extLst>
                  <a:ext uri="{FF2B5EF4-FFF2-40B4-BE49-F238E27FC236}">
                    <a16:creationId xmlns:a16="http://schemas.microsoft.com/office/drawing/2014/main" xmlns="" id="{38B3A72E-D6B1-24F4-B06A-21C1A6FBB4EF}"/>
                  </a:ext>
                </a:extLst>
              </p:cNvPr>
              <p:cNvSpPr/>
              <p:nvPr/>
            </p:nvSpPr>
            <p:spPr>
              <a:xfrm flipV="1">
                <a:off x="1540943"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3" name="Oval 42">
                <a:extLst>
                  <a:ext uri="{FF2B5EF4-FFF2-40B4-BE49-F238E27FC236}">
                    <a16:creationId xmlns:a16="http://schemas.microsoft.com/office/drawing/2014/main" xmlns="" id="{CC640C8F-E0F9-1D19-6C45-B8E6419EEDE7}"/>
                  </a:ext>
                </a:extLst>
              </p:cNvPr>
              <p:cNvSpPr/>
              <p:nvPr/>
            </p:nvSpPr>
            <p:spPr>
              <a:xfrm>
                <a:off x="1494972"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ar-EG"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القيادة الفعّالة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134">
              <a:extLst>
                <a:ext uri="{FF2B5EF4-FFF2-40B4-BE49-F238E27FC236}">
                  <a16:creationId xmlns:a16="http://schemas.microsoft.com/office/drawing/2014/main" xmlns="" id="{0EA10909-1A25-BF79-5E31-B27FC9476174}"/>
                </a:ext>
              </a:extLst>
            </p:cNvPr>
            <p:cNvSpPr txBox="1"/>
            <p:nvPr/>
          </p:nvSpPr>
          <p:spPr>
            <a:xfrm>
              <a:off x="4944269" y="2563711"/>
              <a:ext cx="2248842" cy="571694"/>
            </a:xfrm>
            <a:prstGeom prst="rect">
              <a:avLst/>
            </a:prstGeom>
          </p:spPr>
          <p:txBody>
            <a:bodyPr wrap="square" rtlCol="0">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تصميم برامج الدعم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9" name="Graphic 7" descr="Books on shelf with solid fill">
              <a:extLst>
                <a:ext uri="{FF2B5EF4-FFF2-40B4-BE49-F238E27FC236}">
                  <a16:creationId xmlns:a16="http://schemas.microsoft.com/office/drawing/2014/main" xmlns="" id="{82864927-2220-298F-43BE-6C867C70CCC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51094" y="3820812"/>
              <a:ext cx="1067903" cy="1067860"/>
            </a:xfrm>
            <a:prstGeom prst="rect">
              <a:avLst/>
            </a:prstGeom>
          </p:spPr>
        </p:pic>
      </p:grpSp>
      <p:grpSp>
        <p:nvGrpSpPr>
          <p:cNvPr id="49" name="Group 48">
            <a:extLst>
              <a:ext uri="{FF2B5EF4-FFF2-40B4-BE49-F238E27FC236}">
                <a16:creationId xmlns:a16="http://schemas.microsoft.com/office/drawing/2014/main" xmlns="" id="{026DADB8-70B4-5A3C-6BCD-FA574D8BBA7D}"/>
              </a:ext>
            </a:extLst>
          </p:cNvPr>
          <p:cNvGrpSpPr/>
          <p:nvPr/>
        </p:nvGrpSpPr>
        <p:grpSpPr>
          <a:xfrm>
            <a:off x="1696065" y="2849564"/>
            <a:ext cx="2851092" cy="2850978"/>
            <a:chOff x="1696065" y="2171139"/>
            <a:chExt cx="2851092" cy="2850978"/>
          </a:xfrm>
        </p:grpSpPr>
        <p:grpSp>
          <p:nvGrpSpPr>
            <p:cNvPr id="8" name="Group 7">
              <a:extLst>
                <a:ext uri="{FF2B5EF4-FFF2-40B4-BE49-F238E27FC236}">
                  <a16:creationId xmlns:a16="http://schemas.microsoft.com/office/drawing/2014/main" xmlns="" id="{8363E4B3-3373-365B-DD94-9744511433DB}"/>
                </a:ext>
              </a:extLst>
            </p:cNvPr>
            <p:cNvGrpSpPr/>
            <p:nvPr/>
          </p:nvGrpSpPr>
          <p:grpSpPr>
            <a:xfrm>
              <a:off x="1696065" y="2171139"/>
              <a:ext cx="2851092" cy="2850978"/>
              <a:chOff x="0" y="0"/>
              <a:chExt cx="1714500" cy="1714500"/>
            </a:xfrm>
          </p:grpSpPr>
          <p:sp>
            <p:nvSpPr>
              <p:cNvPr id="44" name="Rectangle: Diagonal Corners Rounded 43">
                <a:extLst>
                  <a:ext uri="{FF2B5EF4-FFF2-40B4-BE49-F238E27FC236}">
                    <a16:creationId xmlns:a16="http://schemas.microsoft.com/office/drawing/2014/main" xmlns="" id="{F29A40F0-AF88-99C3-0552-4695B24B98B0}"/>
                  </a:ext>
                </a:extLst>
              </p:cNvPr>
              <p:cNvSpPr/>
              <p:nvPr/>
            </p:nvSpPr>
            <p:spPr>
              <a:xfrm flipV="1">
                <a:off x="45971" y="23618"/>
                <a:ext cx="1622559"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5" name="Oval 44">
                <a:extLst>
                  <a:ext uri="{FF2B5EF4-FFF2-40B4-BE49-F238E27FC236}">
                    <a16:creationId xmlns:a16="http://schemas.microsoft.com/office/drawing/2014/main" xmlns="" id="{293260F7-EFDB-8986-F3D4-B80D61516688}"/>
                  </a:ext>
                </a:extLst>
              </p:cNvPr>
              <p:cNvSpPr/>
              <p:nvPr/>
            </p:nvSpPr>
            <p:spPr>
              <a:xfrm>
                <a:off x="0"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9" name="TextBox 130">
              <a:extLst>
                <a:ext uri="{FF2B5EF4-FFF2-40B4-BE49-F238E27FC236}">
                  <a16:creationId xmlns:a16="http://schemas.microsoft.com/office/drawing/2014/main" xmlns="" id="{4D364DDD-F2BD-AA85-4612-0B9FA6CA3647}"/>
                </a:ext>
              </a:extLst>
            </p:cNvPr>
            <p:cNvSpPr txBox="1"/>
            <p:nvPr/>
          </p:nvSpPr>
          <p:spPr>
            <a:xfrm>
              <a:off x="2083533" y="2481052"/>
              <a:ext cx="2075757" cy="1067216"/>
            </a:xfrm>
            <a:prstGeom prst="rect">
              <a:avLst/>
            </a:prstGeom>
            <a:noFill/>
          </p:spPr>
          <p:txBody>
            <a:bodyPr wrap="square" rtlCol="0">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الموارد والخبرات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0" name="Graphic 21" descr="Group brainstorm with solid fill">
              <a:extLst>
                <a:ext uri="{FF2B5EF4-FFF2-40B4-BE49-F238E27FC236}">
                  <a16:creationId xmlns:a16="http://schemas.microsoft.com/office/drawing/2014/main" xmlns="" id="{8EB6BD26-DC37-157A-CA59-2683D8771DB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550808" y="3783966"/>
              <a:ext cx="1141597" cy="1141552"/>
            </a:xfrm>
            <a:prstGeom prst="rect">
              <a:avLst/>
            </a:prstGeom>
          </p:spPr>
        </p:pic>
      </p:grpSp>
      <p:grpSp>
        <p:nvGrpSpPr>
          <p:cNvPr id="51" name="Group 50">
            <a:extLst>
              <a:ext uri="{FF2B5EF4-FFF2-40B4-BE49-F238E27FC236}">
                <a16:creationId xmlns:a16="http://schemas.microsoft.com/office/drawing/2014/main" xmlns="" id="{1E2B3731-FA64-4ED5-5B5E-08D9B3C6254C}"/>
              </a:ext>
            </a:extLst>
          </p:cNvPr>
          <p:cNvGrpSpPr/>
          <p:nvPr/>
        </p:nvGrpSpPr>
        <p:grpSpPr>
          <a:xfrm>
            <a:off x="7644845" y="2849564"/>
            <a:ext cx="2851090" cy="2850978"/>
            <a:chOff x="7644845" y="2171139"/>
            <a:chExt cx="2851090" cy="2850978"/>
          </a:xfrm>
        </p:grpSpPr>
        <p:grpSp>
          <p:nvGrpSpPr>
            <p:cNvPr id="12" name="Group 11">
              <a:extLst>
                <a:ext uri="{FF2B5EF4-FFF2-40B4-BE49-F238E27FC236}">
                  <a16:creationId xmlns:a16="http://schemas.microsoft.com/office/drawing/2014/main" xmlns="" id="{AEC768C8-8050-7B3D-304D-932D4B2CB946}"/>
                </a:ext>
              </a:extLst>
            </p:cNvPr>
            <p:cNvGrpSpPr/>
            <p:nvPr/>
          </p:nvGrpSpPr>
          <p:grpSpPr>
            <a:xfrm>
              <a:off x="7644845" y="2171139"/>
              <a:ext cx="2851090" cy="2850978"/>
              <a:chOff x="2989943" y="0"/>
              <a:chExt cx="1714500" cy="1714500"/>
            </a:xfrm>
          </p:grpSpPr>
          <p:sp>
            <p:nvSpPr>
              <p:cNvPr id="40" name="Rectangle: Diagonal Corners Rounded 39">
                <a:extLst>
                  <a:ext uri="{FF2B5EF4-FFF2-40B4-BE49-F238E27FC236}">
                    <a16:creationId xmlns:a16="http://schemas.microsoft.com/office/drawing/2014/main" xmlns="" id="{DB45F491-0B0C-35D1-AA8E-FC5C4A41D3EA}"/>
                  </a:ext>
                </a:extLst>
              </p:cNvPr>
              <p:cNvSpPr/>
              <p:nvPr/>
            </p:nvSpPr>
            <p:spPr>
              <a:xfrm flipV="1">
                <a:off x="3035914"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1" name="Oval 40">
                <a:extLst>
                  <a:ext uri="{FF2B5EF4-FFF2-40B4-BE49-F238E27FC236}">
                    <a16:creationId xmlns:a16="http://schemas.microsoft.com/office/drawing/2014/main" xmlns="" id="{2DD52AC4-CEA2-A8D0-F8E6-F3A2EE70A785}"/>
                  </a:ext>
                </a:extLst>
              </p:cNvPr>
              <p:cNvSpPr/>
              <p:nvPr/>
            </p:nvSpPr>
            <p:spPr>
              <a:xfrm>
                <a:off x="2989943"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13" name="TextBox 138">
              <a:extLst>
                <a:ext uri="{FF2B5EF4-FFF2-40B4-BE49-F238E27FC236}">
                  <a16:creationId xmlns:a16="http://schemas.microsoft.com/office/drawing/2014/main" xmlns="" id="{673C2C74-A260-D645-D900-267C9A31EE9C}"/>
                </a:ext>
              </a:extLst>
            </p:cNvPr>
            <p:cNvSpPr txBox="1"/>
            <p:nvPr/>
          </p:nvSpPr>
          <p:spPr>
            <a:xfrm>
              <a:off x="7740784" y="2481052"/>
              <a:ext cx="2473727" cy="1067216"/>
            </a:xfrm>
            <a:prstGeom prst="rect">
              <a:avLst/>
            </a:prstGeom>
            <a:noFill/>
          </p:spPr>
          <p:txBody>
            <a:bodyPr wrap="square" rtlCol="0">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احتياجات الموظفين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2" name="Graphic 85" descr="Bar graph with upward trend with solid fill">
              <a:extLst>
                <a:ext uri="{FF2B5EF4-FFF2-40B4-BE49-F238E27FC236}">
                  <a16:creationId xmlns:a16="http://schemas.microsoft.com/office/drawing/2014/main" xmlns="" id="{1FA9137A-D4BF-1BDB-EDA4-2D04976612AD}"/>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8505207" y="3842176"/>
              <a:ext cx="1025172" cy="1025131"/>
            </a:xfrm>
            <a:prstGeom prst="rect">
              <a:avLst/>
            </a:prstGeom>
          </p:spPr>
        </p:pic>
      </p:grpSp>
      <p:sp>
        <p:nvSpPr>
          <p:cNvPr id="33"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4885979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lexibility free icons designed by ultimatearm">
            <a:extLst>
              <a:ext uri="{FF2B5EF4-FFF2-40B4-BE49-F238E27FC236}">
                <a16:creationId xmlns:a16="http://schemas.microsoft.com/office/drawing/2014/main" xmlns="" id="{02D3612F-2DED-1B9C-FA80-C73AE5B4988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10" t="3320" r="4493" b="4297"/>
          <a:stretch/>
        </p:blipFill>
        <p:spPr bwMode="auto">
          <a:xfrm>
            <a:off x="263605" y="1954251"/>
            <a:ext cx="4872184" cy="4903749"/>
          </a:xfrm>
          <a:prstGeom prst="rect">
            <a:avLst/>
          </a:prstGeom>
          <a:noFill/>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xmlns="" id="{57A33AC9-D554-2F98-02C3-095288F883BB}"/>
              </a:ext>
            </a:extLst>
          </p:cNvPr>
          <p:cNvSpPr txBox="1"/>
          <p:nvPr/>
        </p:nvSpPr>
        <p:spPr>
          <a:xfrm>
            <a:off x="5135789" y="1953596"/>
            <a:ext cx="6115050" cy="1475404"/>
          </a:xfrm>
          <a:prstGeom prst="rect">
            <a:avLst/>
          </a:prstGeom>
          <a:noFill/>
        </p:spPr>
        <p:txBody>
          <a:bodyPr wrap="square">
            <a:spAutoFit/>
          </a:bodyPr>
          <a:lstStyle/>
          <a:p>
            <a:pPr marL="342900" lvl="0" indent="-342900" algn="just" rtl="1">
              <a:lnSpc>
                <a:spcPct val="107000"/>
              </a:lnSpc>
              <a:spcAft>
                <a:spcPts val="800"/>
              </a:spcAft>
              <a:buSzPct val="125000"/>
              <a:buFont typeface="Symbol" panose="05050102010706020507" pitchFamily="18" charset="2"/>
              <a:buBlip>
                <a:blip r:embed="rId3"/>
              </a:buBlip>
            </a:pPr>
            <a:r>
              <a:rPr lang="ar-SA" sz="2800" dirty="0">
                <a:solidFill>
                  <a:srgbClr val="000000"/>
                </a:solidFill>
                <a:effectLst/>
                <a:latin typeface="Calibri" panose="020F0502020204030204" pitchFamily="34" charset="0"/>
                <a:ea typeface="Adobe Ming Std L"/>
                <a:cs typeface="Sakkal Majalla" panose="02000000000000000000" pitchFamily="2" charset="-78"/>
              </a:rPr>
              <a:t>تعيش المنظمات والشركات في ظروف متغيرة ومتقلبة في العصر الحديث، حيث </a:t>
            </a:r>
            <a:r>
              <a:rPr lang="ar-SA" sz="2800" dirty="0" err="1">
                <a:solidFill>
                  <a:srgbClr val="000000"/>
                </a:solidFill>
                <a:effectLst/>
                <a:latin typeface="Calibri" panose="020F0502020204030204" pitchFamily="34" charset="0"/>
                <a:ea typeface="Adobe Ming Std L"/>
                <a:cs typeface="Sakkal Majalla" panose="02000000000000000000" pitchFamily="2" charset="-78"/>
              </a:rPr>
              <a:t>يواجهها</a:t>
            </a:r>
            <a:r>
              <a:rPr lang="ar-SA" sz="2800" dirty="0">
                <a:solidFill>
                  <a:srgbClr val="000000"/>
                </a:solidFill>
                <a:effectLst/>
                <a:latin typeface="Calibri" panose="020F0502020204030204" pitchFamily="34" charset="0"/>
                <a:ea typeface="Adobe Ming Std L"/>
                <a:cs typeface="Sakkal Majalla" panose="02000000000000000000" pitchFamily="2" charset="-78"/>
              </a:rPr>
              <a:t> تحديات كبيرة تتطلب التكيف والتغيير المستمر</a:t>
            </a:r>
            <a:endParaRPr lang="en-US" dirty="0">
              <a:solidFill>
                <a:srgbClr val="000000"/>
              </a:solidFill>
              <a:effectLst/>
              <a:latin typeface="Calibri" panose="020F0502020204030204" pitchFamily="34" charset="0"/>
              <a:ea typeface="Adobe Ming Std L"/>
              <a:cs typeface="Arial" panose="020B0604020202020204" pitchFamily="34" charset="0"/>
            </a:endParaRPr>
          </a:p>
        </p:txBody>
      </p:sp>
      <p:sp>
        <p:nvSpPr>
          <p:cNvPr id="11" name="TextBox 10">
            <a:extLst>
              <a:ext uri="{FF2B5EF4-FFF2-40B4-BE49-F238E27FC236}">
                <a16:creationId xmlns:a16="http://schemas.microsoft.com/office/drawing/2014/main" xmlns="" id="{3D373B03-B8C0-1254-C349-328502190262}"/>
              </a:ext>
            </a:extLst>
          </p:cNvPr>
          <p:cNvSpPr txBox="1"/>
          <p:nvPr/>
        </p:nvSpPr>
        <p:spPr>
          <a:xfrm>
            <a:off x="5135789" y="4290396"/>
            <a:ext cx="6115050" cy="966483"/>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تُعتبر إدارة التغيير عملية استراتيجية تهدف إلى تحديد وتخطيط وتنفيذ التغييرات في المنظمة بطريقة فعالة ومنهجية. تتضمن هذه العملية تحليل الوضع الحالي للمنظمة</a:t>
            </a:r>
            <a:endParaRPr lang="en-US" dirty="0"/>
          </a:p>
        </p:txBody>
      </p:sp>
      <p:sp>
        <p:nvSpPr>
          <p:cNvPr id="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1707350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45806" y="675008"/>
            <a:ext cx="11700388" cy="968852"/>
            <a:chOff x="245806" y="519096"/>
            <a:chExt cx="11700388"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45806" y="519096"/>
              <a:ext cx="117003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أهم المسؤوليات الرئيسية لإدارة الموارد البشرية </a:t>
              </a:r>
              <a:r>
                <a:rPr lang="ar-EG" sz="4000" b="1" dirty="0">
                  <a:solidFill>
                    <a:srgbClr val="168489"/>
                  </a:solidFill>
                  <a:latin typeface="Adobe Arabic" panose="02040503050201020203" pitchFamily="18" charset="-78"/>
                  <a:cs typeface="Adobe Arabic" panose="02040503050201020203" pitchFamily="18" charset="-78"/>
                </a:rPr>
                <a:t>تصميم وتنفيذ برامج الدعم أثناء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46" name="Group 45">
            <a:extLst>
              <a:ext uri="{FF2B5EF4-FFF2-40B4-BE49-F238E27FC236}">
                <a16:creationId xmlns:a16="http://schemas.microsoft.com/office/drawing/2014/main" xmlns="" id="{FDDF7DC7-2228-38EB-67D6-9937A0C5F9E4}"/>
              </a:ext>
            </a:extLst>
          </p:cNvPr>
          <p:cNvGrpSpPr/>
          <p:nvPr/>
        </p:nvGrpSpPr>
        <p:grpSpPr>
          <a:xfrm>
            <a:off x="7644845" y="2753429"/>
            <a:ext cx="2851090" cy="2850978"/>
            <a:chOff x="7644845" y="5228013"/>
            <a:chExt cx="2851090" cy="2850978"/>
          </a:xfrm>
        </p:grpSpPr>
        <p:grpSp>
          <p:nvGrpSpPr>
            <p:cNvPr id="16" name="Group 15">
              <a:extLst>
                <a:ext uri="{FF2B5EF4-FFF2-40B4-BE49-F238E27FC236}">
                  <a16:creationId xmlns:a16="http://schemas.microsoft.com/office/drawing/2014/main" xmlns="" id="{83F42462-6EE5-3E2E-A05B-F86883330962}"/>
                </a:ext>
              </a:extLst>
            </p:cNvPr>
            <p:cNvGrpSpPr/>
            <p:nvPr/>
          </p:nvGrpSpPr>
          <p:grpSpPr>
            <a:xfrm>
              <a:off x="7644845" y="5228013"/>
              <a:ext cx="2851090" cy="2850978"/>
              <a:chOff x="2989943" y="1536489"/>
              <a:chExt cx="1714500" cy="1714500"/>
            </a:xfrm>
          </p:grpSpPr>
          <p:sp>
            <p:nvSpPr>
              <p:cNvPr id="34" name="Rectangle: Diagonal Corners Rounded 33">
                <a:extLst>
                  <a:ext uri="{FF2B5EF4-FFF2-40B4-BE49-F238E27FC236}">
                    <a16:creationId xmlns:a16="http://schemas.microsoft.com/office/drawing/2014/main" xmlns="" id="{D8D36A94-9F9A-8C8E-E0CD-44C85DE03A20}"/>
                  </a:ext>
                </a:extLst>
              </p:cNvPr>
              <p:cNvSpPr/>
              <p:nvPr/>
            </p:nvSpPr>
            <p:spPr>
              <a:xfrm flipV="1">
                <a:off x="3035914" y="1560107"/>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Oval 34">
                <a:extLst>
                  <a:ext uri="{FF2B5EF4-FFF2-40B4-BE49-F238E27FC236}">
                    <a16:creationId xmlns:a16="http://schemas.microsoft.com/office/drawing/2014/main" xmlns="" id="{A0574759-8AFC-F3FF-813F-CEA4FB4ADCEA}"/>
                  </a:ext>
                </a:extLst>
              </p:cNvPr>
              <p:cNvSpPr/>
              <p:nvPr/>
            </p:nvSpPr>
            <p:spPr>
              <a:xfrm>
                <a:off x="2989943" y="1536489"/>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18" name="TextBox 80">
              <a:extLst>
                <a:ext uri="{FF2B5EF4-FFF2-40B4-BE49-F238E27FC236}">
                  <a16:creationId xmlns:a16="http://schemas.microsoft.com/office/drawing/2014/main" xmlns="" id="{25F7BEC6-D9A1-B37B-DE02-F235B086AB2E}"/>
                </a:ext>
              </a:extLst>
            </p:cNvPr>
            <p:cNvSpPr txBox="1"/>
            <p:nvPr/>
          </p:nvSpPr>
          <p:spPr>
            <a:xfrm>
              <a:off x="7919062" y="5459642"/>
              <a:ext cx="2267015" cy="1067216"/>
            </a:xfrm>
            <a:prstGeom prst="rect">
              <a:avLst/>
            </a:prstGeom>
            <a:noFill/>
          </p:spPr>
          <p:txBody>
            <a:bodyPr wrap="square" rtlCol="0">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التنسيق مع الإدارات الأخرى</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8" name="Graphic 3" descr="Connections with solid fill">
              <a:extLst>
                <a:ext uri="{FF2B5EF4-FFF2-40B4-BE49-F238E27FC236}">
                  <a16:creationId xmlns:a16="http://schemas.microsoft.com/office/drawing/2014/main" xmlns="" id="{6F680945-3CBF-F01E-FD62-411E154DB48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518380" y="6904294"/>
              <a:ext cx="1060223" cy="1060181"/>
            </a:xfrm>
            <a:prstGeom prst="rect">
              <a:avLst/>
            </a:prstGeom>
          </p:spPr>
        </p:pic>
      </p:grpSp>
      <p:grpSp>
        <p:nvGrpSpPr>
          <p:cNvPr id="48" name="Group 47">
            <a:extLst>
              <a:ext uri="{FF2B5EF4-FFF2-40B4-BE49-F238E27FC236}">
                <a16:creationId xmlns:a16="http://schemas.microsoft.com/office/drawing/2014/main" xmlns="" id="{29AA5C50-C99E-A9B9-03C7-CC7EE03CC6C8}"/>
              </a:ext>
            </a:extLst>
          </p:cNvPr>
          <p:cNvGrpSpPr/>
          <p:nvPr/>
        </p:nvGrpSpPr>
        <p:grpSpPr>
          <a:xfrm>
            <a:off x="1696065" y="2753429"/>
            <a:ext cx="2851092" cy="2850978"/>
            <a:chOff x="1696065" y="5228013"/>
            <a:chExt cx="2851092" cy="2850978"/>
          </a:xfrm>
        </p:grpSpPr>
        <p:grpSp>
          <p:nvGrpSpPr>
            <p:cNvPr id="14" name="Group 13">
              <a:extLst>
                <a:ext uri="{FF2B5EF4-FFF2-40B4-BE49-F238E27FC236}">
                  <a16:creationId xmlns:a16="http://schemas.microsoft.com/office/drawing/2014/main" xmlns="" id="{A7CAA1D9-053E-F83C-16E3-08D6BA1CB53C}"/>
                </a:ext>
              </a:extLst>
            </p:cNvPr>
            <p:cNvGrpSpPr/>
            <p:nvPr/>
          </p:nvGrpSpPr>
          <p:grpSpPr>
            <a:xfrm>
              <a:off x="1696065" y="5228013"/>
              <a:ext cx="2851092" cy="2850978"/>
              <a:chOff x="0" y="1536489"/>
              <a:chExt cx="1714500" cy="1714500"/>
            </a:xfrm>
          </p:grpSpPr>
          <p:sp>
            <p:nvSpPr>
              <p:cNvPr id="38" name="Rectangle: Diagonal Corners Rounded 37">
                <a:extLst>
                  <a:ext uri="{FF2B5EF4-FFF2-40B4-BE49-F238E27FC236}">
                    <a16:creationId xmlns:a16="http://schemas.microsoft.com/office/drawing/2014/main" xmlns="" id="{3BE212DE-52A7-557C-4D12-3A4D3C7362E4}"/>
                  </a:ext>
                </a:extLst>
              </p:cNvPr>
              <p:cNvSpPr/>
              <p:nvPr/>
            </p:nvSpPr>
            <p:spPr>
              <a:xfrm flipV="1">
                <a:off x="45971" y="1560107"/>
                <a:ext cx="1622559"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Oval 38">
                <a:extLst>
                  <a:ext uri="{FF2B5EF4-FFF2-40B4-BE49-F238E27FC236}">
                    <a16:creationId xmlns:a16="http://schemas.microsoft.com/office/drawing/2014/main" xmlns="" id="{015F3EF3-5603-29C0-A39D-1C6046E69516}"/>
                  </a:ext>
                </a:extLst>
              </p:cNvPr>
              <p:cNvSpPr/>
              <p:nvPr/>
            </p:nvSpPr>
            <p:spPr>
              <a:xfrm>
                <a:off x="0" y="1536489"/>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19" name="TextBox 13">
              <a:extLst>
                <a:ext uri="{FF2B5EF4-FFF2-40B4-BE49-F238E27FC236}">
                  <a16:creationId xmlns:a16="http://schemas.microsoft.com/office/drawing/2014/main" xmlns="" id="{24A8E8A7-C596-A423-88C1-5339E1EB0FE6}"/>
                </a:ext>
              </a:extLst>
            </p:cNvPr>
            <p:cNvSpPr txBox="1"/>
            <p:nvPr/>
          </p:nvSpPr>
          <p:spPr>
            <a:xfrm>
              <a:off x="2119183" y="5459895"/>
              <a:ext cx="2040108" cy="1067216"/>
            </a:xfrm>
            <a:prstGeom prst="rect">
              <a:avLst/>
            </a:prstGeom>
            <a:noFill/>
          </p:spPr>
          <p:txBody>
            <a:bodyPr wrap="square" rtlCol="0">
              <a:sp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متابعة وتقييم البرامج</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1" name="رسم 15" descr="قائمة اختيار">
              <a:extLst>
                <a:ext uri="{FF2B5EF4-FFF2-40B4-BE49-F238E27FC236}">
                  <a16:creationId xmlns:a16="http://schemas.microsoft.com/office/drawing/2014/main" xmlns="" id="{EB3DF1F2-2608-6501-E511-0EAC6063945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507964" y="6864985"/>
              <a:ext cx="1138844" cy="1138799"/>
            </a:xfrm>
            <a:prstGeom prst="rect">
              <a:avLst/>
            </a:prstGeom>
          </p:spPr>
        </p:pic>
      </p:grpSp>
      <p:grpSp>
        <p:nvGrpSpPr>
          <p:cNvPr id="47" name="Group 46">
            <a:extLst>
              <a:ext uri="{FF2B5EF4-FFF2-40B4-BE49-F238E27FC236}">
                <a16:creationId xmlns:a16="http://schemas.microsoft.com/office/drawing/2014/main" xmlns="" id="{FEED28FD-1FC7-E43B-7B76-ACCA2F6BDA35}"/>
              </a:ext>
            </a:extLst>
          </p:cNvPr>
          <p:cNvGrpSpPr/>
          <p:nvPr/>
        </p:nvGrpSpPr>
        <p:grpSpPr>
          <a:xfrm>
            <a:off x="4670456" y="2753429"/>
            <a:ext cx="2851090" cy="2850978"/>
            <a:chOff x="4670456" y="5228013"/>
            <a:chExt cx="2851090" cy="2850978"/>
          </a:xfrm>
        </p:grpSpPr>
        <p:grpSp>
          <p:nvGrpSpPr>
            <p:cNvPr id="15" name="Group 14">
              <a:extLst>
                <a:ext uri="{FF2B5EF4-FFF2-40B4-BE49-F238E27FC236}">
                  <a16:creationId xmlns:a16="http://schemas.microsoft.com/office/drawing/2014/main" xmlns="" id="{4F3B1DCF-1961-8F47-45A1-1D4033AA873E}"/>
                </a:ext>
              </a:extLst>
            </p:cNvPr>
            <p:cNvGrpSpPr/>
            <p:nvPr/>
          </p:nvGrpSpPr>
          <p:grpSpPr>
            <a:xfrm>
              <a:off x="4670456" y="5228013"/>
              <a:ext cx="2851090" cy="2850978"/>
              <a:chOff x="1494972" y="1536489"/>
              <a:chExt cx="1714500" cy="1714500"/>
            </a:xfrm>
          </p:grpSpPr>
          <p:sp>
            <p:nvSpPr>
              <p:cNvPr id="36" name="Rectangle: Diagonal Corners Rounded 35">
                <a:extLst>
                  <a:ext uri="{FF2B5EF4-FFF2-40B4-BE49-F238E27FC236}">
                    <a16:creationId xmlns:a16="http://schemas.microsoft.com/office/drawing/2014/main" xmlns="" id="{B77C6D3F-8209-0800-CB4E-70691D025F96}"/>
                  </a:ext>
                </a:extLst>
              </p:cNvPr>
              <p:cNvSpPr/>
              <p:nvPr/>
            </p:nvSpPr>
            <p:spPr>
              <a:xfrm flipV="1">
                <a:off x="1540943" y="1560107"/>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Oval 36">
                <a:extLst>
                  <a:ext uri="{FF2B5EF4-FFF2-40B4-BE49-F238E27FC236}">
                    <a16:creationId xmlns:a16="http://schemas.microsoft.com/office/drawing/2014/main" xmlns="" id="{EAEA3DFD-7772-F8D0-3F4A-7C7C9F8FBBBA}"/>
                  </a:ext>
                </a:extLst>
              </p:cNvPr>
              <p:cNvSpPr/>
              <p:nvPr/>
            </p:nvSpPr>
            <p:spPr>
              <a:xfrm>
                <a:off x="1494972" y="1536489"/>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17" name="TextBox 76">
              <a:extLst>
                <a:ext uri="{FF2B5EF4-FFF2-40B4-BE49-F238E27FC236}">
                  <a16:creationId xmlns:a16="http://schemas.microsoft.com/office/drawing/2014/main" xmlns="" id="{2BE2D2EE-0D4C-44A4-1E37-DC5FC2FD8F56}"/>
                </a:ext>
              </a:extLst>
            </p:cNvPr>
            <p:cNvSpPr txBox="1"/>
            <p:nvPr/>
          </p:nvSpPr>
          <p:spPr>
            <a:xfrm>
              <a:off x="4992375" y="5459895"/>
              <a:ext cx="2200736" cy="1067216"/>
            </a:xfrm>
            <a:prstGeom prst="rect">
              <a:avLst/>
            </a:prstGeom>
          </p:spPr>
          <p:txBody>
            <a:bodyPr wrap="square" rtlCol="0">
              <a:sp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توعية وتثقيف الموظفين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3" name="Graphic 31" descr="Questions with solid fill">
              <a:extLst>
                <a:ext uri="{FF2B5EF4-FFF2-40B4-BE49-F238E27FC236}">
                  <a16:creationId xmlns:a16="http://schemas.microsoft.com/office/drawing/2014/main" xmlns="" id="{6CAE5396-A2E0-7F78-2061-39F40E32772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515502" y="6903615"/>
              <a:ext cx="1061578" cy="1061536"/>
            </a:xfrm>
            <a:prstGeom prst="rect">
              <a:avLst/>
            </a:prstGeom>
          </p:spPr>
        </p:pic>
      </p:grpSp>
      <p:sp>
        <p:nvSpPr>
          <p:cNvPr id="32"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9594305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45806" y="675008"/>
            <a:ext cx="11700388" cy="968852"/>
            <a:chOff x="245806" y="519096"/>
            <a:chExt cx="11700388"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45806" y="519096"/>
              <a:ext cx="117003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التقييم والمتابعة لتأثير التغيير على فريق العمل</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5122" name="Picture 2" descr="Nurturing Employee Well-being in a Post-Pandemic World: Addressing  Loneliness and Preventing Depression and Chronic Health Issues - Capital  Services">
            <a:extLst>
              <a:ext uri="{FF2B5EF4-FFF2-40B4-BE49-F238E27FC236}">
                <a16:creationId xmlns:a16="http://schemas.microsoft.com/office/drawing/2014/main" xmlns="" id="{430D51F5-7930-A4EB-B2FA-70C63AC4F8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234" r="11059"/>
          <a:stretch/>
        </p:blipFill>
        <p:spPr bwMode="auto">
          <a:xfrm>
            <a:off x="890437" y="2296792"/>
            <a:ext cx="4413171" cy="3886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D81B105D-58E5-EFAF-DF1E-6B480BCD6DDD}"/>
              </a:ext>
            </a:extLst>
          </p:cNvPr>
          <p:cNvSpPr txBox="1"/>
          <p:nvPr/>
        </p:nvSpPr>
        <p:spPr>
          <a:xfrm>
            <a:off x="6176711" y="3179550"/>
            <a:ext cx="5497285" cy="133113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تلعب إدارة الموارد البشرية دوراً حيوياً في تقييم ومتابعة تأثير التغيير على فريق العمل</a:t>
            </a:r>
            <a:endParaRPr lang="en-US" dirty="0"/>
          </a:p>
        </p:txBody>
      </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1640250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wipe(down)">
                                      <p:cBhvr>
                                        <p:cTn id="10"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074606" y="652824"/>
            <a:ext cx="8042788" cy="1477733"/>
            <a:chOff x="2074606" y="10215"/>
            <a:chExt cx="8042788" cy="1477733"/>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074606" y="10215"/>
              <a:ext cx="8042788" cy="1323439"/>
            </a:xfrm>
            <a:prstGeom prst="rect">
              <a:avLst/>
            </a:prstGeom>
            <a:noFill/>
          </p:spPr>
          <p:txBody>
            <a:bodyPr wrap="square">
              <a:spAutoFit/>
            </a:bodyPr>
            <a:lstStyle/>
            <a:p>
              <a:pPr algn="ctr" rtl="1"/>
              <a:r>
                <a:rPr lang="ar-SA" sz="4000" b="1" dirty="0">
                  <a:solidFill>
                    <a:srgbClr val="168489"/>
                  </a:solidFill>
                  <a:latin typeface="Adobe Arabic" panose="02040503050201020203" pitchFamily="18" charset="-78"/>
                  <a:cs typeface="Adobe Arabic" panose="02040503050201020203" pitchFamily="18" charset="-78"/>
                </a:rPr>
                <a:t>أهم المسؤوليات الرئيسية لإدارة الموارد البشرية </a:t>
              </a:r>
              <a:r>
                <a:rPr lang="ar-EG" sz="4000" b="1" dirty="0">
                  <a:solidFill>
                    <a:srgbClr val="168489"/>
                  </a:solidFill>
                  <a:latin typeface="Adobe Arabic" panose="02040503050201020203" pitchFamily="18" charset="-78"/>
                  <a:cs typeface="Adobe Arabic" panose="02040503050201020203" pitchFamily="18" charset="-78"/>
                </a:rPr>
                <a:t>التقييم والمتابعة لتأثير التغيير على فريق العمل</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63" name="Group 62">
            <a:extLst>
              <a:ext uri="{FF2B5EF4-FFF2-40B4-BE49-F238E27FC236}">
                <a16:creationId xmlns:a16="http://schemas.microsoft.com/office/drawing/2014/main" xmlns="" id="{EEC63D6B-8BBC-F6C3-4154-B440CD1BA6DB}"/>
              </a:ext>
            </a:extLst>
          </p:cNvPr>
          <p:cNvGrpSpPr/>
          <p:nvPr/>
        </p:nvGrpSpPr>
        <p:grpSpPr>
          <a:xfrm>
            <a:off x="655966" y="2333723"/>
            <a:ext cx="5236290" cy="1227399"/>
            <a:chOff x="655966" y="2333723"/>
            <a:chExt cx="5236290" cy="1227399"/>
          </a:xfrm>
        </p:grpSpPr>
        <p:grpSp>
          <p:nvGrpSpPr>
            <p:cNvPr id="17" name="Group 16">
              <a:extLst>
                <a:ext uri="{FF2B5EF4-FFF2-40B4-BE49-F238E27FC236}">
                  <a16:creationId xmlns:a16="http://schemas.microsoft.com/office/drawing/2014/main" xmlns="" id="{5B44E84C-28B5-485D-9C3F-51F4F83337C9}"/>
                </a:ext>
              </a:extLst>
            </p:cNvPr>
            <p:cNvGrpSpPr/>
            <p:nvPr/>
          </p:nvGrpSpPr>
          <p:grpSpPr>
            <a:xfrm>
              <a:off x="655966" y="2333723"/>
              <a:ext cx="5236290" cy="1227399"/>
              <a:chOff x="6865" y="0"/>
              <a:chExt cx="4853998" cy="1138489"/>
            </a:xfrm>
          </p:grpSpPr>
          <p:grpSp>
            <p:nvGrpSpPr>
              <p:cNvPr id="43" name="Group 42">
                <a:extLst>
                  <a:ext uri="{FF2B5EF4-FFF2-40B4-BE49-F238E27FC236}">
                    <a16:creationId xmlns:a16="http://schemas.microsoft.com/office/drawing/2014/main" xmlns="" id="{94DBA8B5-ED9B-4C62-9881-187AD7078289}"/>
                  </a:ext>
                </a:extLst>
              </p:cNvPr>
              <p:cNvGrpSpPr/>
              <p:nvPr/>
            </p:nvGrpSpPr>
            <p:grpSpPr>
              <a:xfrm>
                <a:off x="108336" y="0"/>
                <a:ext cx="4752527" cy="1138057"/>
                <a:chOff x="108336" y="0"/>
                <a:chExt cx="7517635" cy="1800198"/>
              </a:xfrm>
            </p:grpSpPr>
            <p:sp>
              <p:nvSpPr>
                <p:cNvPr id="46" name="Rectangle: Rounded Corners 45">
                  <a:extLst>
                    <a:ext uri="{FF2B5EF4-FFF2-40B4-BE49-F238E27FC236}">
                      <a16:creationId xmlns:a16="http://schemas.microsoft.com/office/drawing/2014/main" xmlns="" id="{02EC50A4-EEAE-434D-8C7D-36448F241F50}"/>
                    </a:ext>
                  </a:extLst>
                </p:cNvPr>
                <p:cNvSpPr/>
                <p:nvPr/>
              </p:nvSpPr>
              <p:spPr>
                <a:xfrm>
                  <a:off x="108336" y="288031"/>
                  <a:ext cx="7157595" cy="1512167"/>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7" name="Rectangle: Rounded Corners 2">
                  <a:extLst>
                    <a:ext uri="{FF2B5EF4-FFF2-40B4-BE49-F238E27FC236}">
                      <a16:creationId xmlns:a16="http://schemas.microsoft.com/office/drawing/2014/main" xmlns="" id="{D84B5605-4350-46B6-B17D-7F794DE9AF06}"/>
                    </a:ext>
                  </a:extLst>
                </p:cNvPr>
                <p:cNvSpPr/>
                <p:nvPr/>
              </p:nvSpPr>
              <p:spPr>
                <a:xfrm>
                  <a:off x="468376" y="0"/>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44" name="TextBox 6">
                <a:extLst>
                  <a:ext uri="{FF2B5EF4-FFF2-40B4-BE49-F238E27FC236}">
                    <a16:creationId xmlns:a16="http://schemas.microsoft.com/office/drawing/2014/main" xmlns="" id="{BC4D9C7B-FDA1-41F3-91A6-A7C46A67F12C}"/>
                  </a:ext>
                </a:extLst>
              </p:cNvPr>
              <p:cNvSpPr txBox="1"/>
              <p:nvPr/>
            </p:nvSpPr>
            <p:spPr>
              <a:xfrm>
                <a:off x="1104552" y="131137"/>
                <a:ext cx="3461717" cy="698051"/>
              </a:xfrm>
              <a:prstGeom prst="rect">
                <a:avLst/>
              </a:prstGeom>
            </p:spPr>
            <p:txBody>
              <a:bodyPr wrap="square" rtlCol="0">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قياس الرضا والاتجاهات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8">
                <a:extLst>
                  <a:ext uri="{FF2B5EF4-FFF2-40B4-BE49-F238E27FC236}">
                    <a16:creationId xmlns:a16="http://schemas.microsoft.com/office/drawing/2014/main" xmlns="" id="{DB3171AF-C327-49E3-AFAF-3C42A1E74819}"/>
                  </a:ext>
                </a:extLst>
              </p:cNvPr>
              <p:cNvSpPr txBox="1"/>
              <p:nvPr/>
            </p:nvSpPr>
            <p:spPr>
              <a:xfrm>
                <a:off x="6865" y="440437"/>
                <a:ext cx="820652" cy="698052"/>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9" name="Graphic 31" descr="Questions with solid fill">
              <a:extLst>
                <a:ext uri="{FF2B5EF4-FFF2-40B4-BE49-F238E27FC236}">
                  <a16:creationId xmlns:a16="http://schemas.microsoft.com/office/drawing/2014/main" xmlns="" id="{41FBFD22-6975-49B5-8245-1F8D76D0E6C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548749" y="2574118"/>
              <a:ext cx="765409" cy="765256"/>
            </a:xfrm>
            <a:prstGeom prst="rect">
              <a:avLst/>
            </a:prstGeom>
          </p:spPr>
        </p:pic>
      </p:grpSp>
      <p:grpSp>
        <p:nvGrpSpPr>
          <p:cNvPr id="60" name="Group 59">
            <a:extLst>
              <a:ext uri="{FF2B5EF4-FFF2-40B4-BE49-F238E27FC236}">
                <a16:creationId xmlns:a16="http://schemas.microsoft.com/office/drawing/2014/main" xmlns="" id="{3F44EEBB-D1C5-BD17-713A-DCB5AF2AC44E}"/>
              </a:ext>
            </a:extLst>
          </p:cNvPr>
          <p:cNvGrpSpPr/>
          <p:nvPr/>
        </p:nvGrpSpPr>
        <p:grpSpPr>
          <a:xfrm>
            <a:off x="6304859" y="4955896"/>
            <a:ext cx="5243963" cy="1226932"/>
            <a:chOff x="6304859" y="4955896"/>
            <a:chExt cx="5243963" cy="1226932"/>
          </a:xfrm>
        </p:grpSpPr>
        <p:grpSp>
          <p:nvGrpSpPr>
            <p:cNvPr id="16" name="Group 15">
              <a:extLst>
                <a:ext uri="{FF2B5EF4-FFF2-40B4-BE49-F238E27FC236}">
                  <a16:creationId xmlns:a16="http://schemas.microsoft.com/office/drawing/2014/main" xmlns="" id="{32663502-F34E-49E2-B34C-FBBE5A056474}"/>
                </a:ext>
              </a:extLst>
            </p:cNvPr>
            <p:cNvGrpSpPr/>
            <p:nvPr/>
          </p:nvGrpSpPr>
          <p:grpSpPr>
            <a:xfrm flipH="1">
              <a:off x="6304859" y="4955896"/>
              <a:ext cx="5243963" cy="1226932"/>
              <a:chOff x="3039269" y="1407899"/>
              <a:chExt cx="4861110" cy="1138058"/>
            </a:xfrm>
          </p:grpSpPr>
          <p:grpSp>
            <p:nvGrpSpPr>
              <p:cNvPr id="48" name="Group 47">
                <a:extLst>
                  <a:ext uri="{FF2B5EF4-FFF2-40B4-BE49-F238E27FC236}">
                    <a16:creationId xmlns:a16="http://schemas.microsoft.com/office/drawing/2014/main" xmlns="" id="{97FA59F0-134D-4752-8236-C8751C3A7C1E}"/>
                  </a:ext>
                </a:extLst>
              </p:cNvPr>
              <p:cNvGrpSpPr/>
              <p:nvPr/>
            </p:nvGrpSpPr>
            <p:grpSpPr>
              <a:xfrm>
                <a:off x="3147852" y="1407899"/>
                <a:ext cx="4752527" cy="1138058"/>
                <a:chOff x="3147852" y="1407899"/>
                <a:chExt cx="7517635" cy="1800200"/>
              </a:xfrm>
            </p:grpSpPr>
            <p:sp>
              <p:nvSpPr>
                <p:cNvPr id="51" name="Rectangle: Rounded Corners 50">
                  <a:extLst>
                    <a:ext uri="{FF2B5EF4-FFF2-40B4-BE49-F238E27FC236}">
                      <a16:creationId xmlns:a16="http://schemas.microsoft.com/office/drawing/2014/main" xmlns="" id="{1002B0F0-F2D3-4B5E-B240-76A34CE81412}"/>
                    </a:ext>
                  </a:extLst>
                </p:cNvPr>
                <p:cNvSpPr/>
                <p:nvPr/>
              </p:nvSpPr>
              <p:spPr>
                <a:xfrm>
                  <a:off x="3147852" y="1695931"/>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2" name="Rectangle: Rounded Corners 2">
                  <a:extLst>
                    <a:ext uri="{FF2B5EF4-FFF2-40B4-BE49-F238E27FC236}">
                      <a16:creationId xmlns:a16="http://schemas.microsoft.com/office/drawing/2014/main" xmlns="" id="{0F833EA7-8909-447A-BFF7-BD4D250A3416}"/>
                    </a:ext>
                  </a:extLst>
                </p:cNvPr>
                <p:cNvSpPr/>
                <p:nvPr/>
              </p:nvSpPr>
              <p:spPr>
                <a:xfrm>
                  <a:off x="3507892" y="1407899"/>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49" name="TextBox 28">
                <a:extLst>
                  <a:ext uri="{FF2B5EF4-FFF2-40B4-BE49-F238E27FC236}">
                    <a16:creationId xmlns:a16="http://schemas.microsoft.com/office/drawing/2014/main" xmlns="" id="{6DD1CC62-D0FA-49FB-9CEC-541865011D99}"/>
                  </a:ext>
                </a:extLst>
              </p:cNvPr>
              <p:cNvSpPr txBox="1"/>
              <p:nvPr/>
            </p:nvSpPr>
            <p:spPr>
              <a:xfrm>
                <a:off x="4493807" y="1623870"/>
                <a:ext cx="2959623" cy="921720"/>
              </a:xfrm>
              <a:prstGeom prst="rect">
                <a:avLst/>
              </a:prstGeom>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والتغذية الراجعة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29">
                <a:extLst>
                  <a:ext uri="{FF2B5EF4-FFF2-40B4-BE49-F238E27FC236}">
                    <a16:creationId xmlns:a16="http://schemas.microsoft.com/office/drawing/2014/main" xmlns="" id="{3C59F013-9559-47E3-8679-C147A2B612B0}"/>
                  </a:ext>
                </a:extLst>
              </p:cNvPr>
              <p:cNvSpPr txBox="1"/>
              <p:nvPr/>
            </p:nvSpPr>
            <p:spPr>
              <a:xfrm>
                <a:off x="3039269" y="1847539"/>
                <a:ext cx="820651" cy="698052"/>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رسم 18" descr="الاجتماع">
              <a:extLst>
                <a:ext uri="{FF2B5EF4-FFF2-40B4-BE49-F238E27FC236}">
                  <a16:creationId xmlns:a16="http://schemas.microsoft.com/office/drawing/2014/main" xmlns="" id="{4524E8CA-EEF2-5768-D1A7-994DD5565BD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973762" y="5076297"/>
              <a:ext cx="742131" cy="741983"/>
            </a:xfrm>
            <a:prstGeom prst="rect">
              <a:avLst/>
            </a:prstGeom>
          </p:spPr>
        </p:pic>
      </p:grpSp>
      <p:grpSp>
        <p:nvGrpSpPr>
          <p:cNvPr id="59" name="Group 58">
            <a:extLst>
              <a:ext uri="{FF2B5EF4-FFF2-40B4-BE49-F238E27FC236}">
                <a16:creationId xmlns:a16="http://schemas.microsoft.com/office/drawing/2014/main" xmlns="" id="{D8B86F0C-6EF4-3BBC-B25A-9EAFAB61201B}"/>
              </a:ext>
            </a:extLst>
          </p:cNvPr>
          <p:cNvGrpSpPr/>
          <p:nvPr/>
        </p:nvGrpSpPr>
        <p:grpSpPr>
          <a:xfrm>
            <a:off x="6304859" y="3619565"/>
            <a:ext cx="5243963" cy="1226933"/>
            <a:chOff x="6304859" y="3619565"/>
            <a:chExt cx="5243963" cy="1226933"/>
          </a:xfrm>
        </p:grpSpPr>
        <p:grpSp>
          <p:nvGrpSpPr>
            <p:cNvPr id="30" name="Group 29">
              <a:extLst>
                <a:ext uri="{FF2B5EF4-FFF2-40B4-BE49-F238E27FC236}">
                  <a16:creationId xmlns:a16="http://schemas.microsoft.com/office/drawing/2014/main" xmlns="" id="{023D541D-CA4A-4B43-92FF-E2F0DDDDAA01}"/>
                </a:ext>
              </a:extLst>
            </p:cNvPr>
            <p:cNvGrpSpPr/>
            <p:nvPr/>
          </p:nvGrpSpPr>
          <p:grpSpPr>
            <a:xfrm flipH="1">
              <a:off x="6304859" y="3619565"/>
              <a:ext cx="5243963" cy="1226933"/>
              <a:chOff x="3039269" y="690395"/>
              <a:chExt cx="4861110" cy="1138058"/>
            </a:xfrm>
          </p:grpSpPr>
          <p:grpSp>
            <p:nvGrpSpPr>
              <p:cNvPr id="31" name="Group 30">
                <a:extLst>
                  <a:ext uri="{FF2B5EF4-FFF2-40B4-BE49-F238E27FC236}">
                    <a16:creationId xmlns:a16="http://schemas.microsoft.com/office/drawing/2014/main" xmlns="" id="{22924B76-AF7A-47DC-9451-91279262ABCD}"/>
                  </a:ext>
                </a:extLst>
              </p:cNvPr>
              <p:cNvGrpSpPr/>
              <p:nvPr/>
            </p:nvGrpSpPr>
            <p:grpSpPr>
              <a:xfrm>
                <a:off x="3147852" y="690395"/>
                <a:ext cx="4752527" cy="1138058"/>
                <a:chOff x="3147852" y="690395"/>
                <a:chExt cx="7517635" cy="1800200"/>
              </a:xfrm>
            </p:grpSpPr>
            <p:sp>
              <p:nvSpPr>
                <p:cNvPr id="34" name="Rectangle: Rounded Corners 33">
                  <a:extLst>
                    <a:ext uri="{FF2B5EF4-FFF2-40B4-BE49-F238E27FC236}">
                      <a16:creationId xmlns:a16="http://schemas.microsoft.com/office/drawing/2014/main" xmlns="" id="{9E9A11BD-506A-46D6-98DA-E74B8913A114}"/>
                    </a:ext>
                  </a:extLst>
                </p:cNvPr>
                <p:cNvSpPr/>
                <p:nvPr/>
              </p:nvSpPr>
              <p:spPr>
                <a:xfrm>
                  <a:off x="3147852" y="978427"/>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Rectangle: Rounded Corners 2">
                  <a:extLst>
                    <a:ext uri="{FF2B5EF4-FFF2-40B4-BE49-F238E27FC236}">
                      <a16:creationId xmlns:a16="http://schemas.microsoft.com/office/drawing/2014/main" xmlns="" id="{D5BB9908-9478-43D4-8271-C2191FFFF813}"/>
                    </a:ext>
                  </a:extLst>
                </p:cNvPr>
                <p:cNvSpPr/>
                <p:nvPr/>
              </p:nvSpPr>
              <p:spPr>
                <a:xfrm>
                  <a:off x="3507892" y="690395"/>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32" name="TextBox 33">
                <a:extLst>
                  <a:ext uri="{FF2B5EF4-FFF2-40B4-BE49-F238E27FC236}">
                    <a16:creationId xmlns:a16="http://schemas.microsoft.com/office/drawing/2014/main" xmlns="" id="{9A98C00E-5620-4331-B084-ECFD294CC470}"/>
                  </a:ext>
                </a:extLst>
              </p:cNvPr>
              <p:cNvSpPr txBox="1"/>
              <p:nvPr/>
            </p:nvSpPr>
            <p:spPr>
              <a:xfrm>
                <a:off x="4300235" y="825846"/>
                <a:ext cx="3501175" cy="698052"/>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إجراء مقابلات وحلقات نقاش</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34">
                <a:extLst>
                  <a:ext uri="{FF2B5EF4-FFF2-40B4-BE49-F238E27FC236}">
                    <a16:creationId xmlns:a16="http://schemas.microsoft.com/office/drawing/2014/main" xmlns="" id="{21085E1F-7D6B-4DBC-A2B7-ABAAFB58A2F6}"/>
                  </a:ext>
                </a:extLst>
              </p:cNvPr>
              <p:cNvSpPr txBox="1"/>
              <p:nvPr/>
            </p:nvSpPr>
            <p:spPr>
              <a:xfrm>
                <a:off x="3039269" y="1130392"/>
                <a:ext cx="820651" cy="698054"/>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رسم 64" descr="قاعة مجلس الإدارة">
              <a:extLst>
                <a:ext uri="{FF2B5EF4-FFF2-40B4-BE49-F238E27FC236}">
                  <a16:creationId xmlns:a16="http://schemas.microsoft.com/office/drawing/2014/main" xmlns="" id="{60AF035E-CDD2-4636-A402-0A47FBAA1CE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958148" y="3809708"/>
              <a:ext cx="773359" cy="773205"/>
            </a:xfrm>
            <a:prstGeom prst="snip1Rect">
              <a:avLst/>
            </a:prstGeom>
          </p:spPr>
        </p:pic>
      </p:grpSp>
      <p:grpSp>
        <p:nvGrpSpPr>
          <p:cNvPr id="61" name="Group 60">
            <a:extLst>
              <a:ext uri="{FF2B5EF4-FFF2-40B4-BE49-F238E27FC236}">
                <a16:creationId xmlns:a16="http://schemas.microsoft.com/office/drawing/2014/main" xmlns="" id="{BBD4964F-D9D5-8984-D08B-A3EEEB3AB122}"/>
              </a:ext>
            </a:extLst>
          </p:cNvPr>
          <p:cNvGrpSpPr/>
          <p:nvPr/>
        </p:nvGrpSpPr>
        <p:grpSpPr>
          <a:xfrm>
            <a:off x="643178" y="4955900"/>
            <a:ext cx="5249078" cy="1227153"/>
            <a:chOff x="643178" y="4955900"/>
            <a:chExt cx="5249078" cy="1227153"/>
          </a:xfrm>
        </p:grpSpPr>
        <p:grpSp>
          <p:nvGrpSpPr>
            <p:cNvPr id="15" name="Group 14">
              <a:extLst>
                <a:ext uri="{FF2B5EF4-FFF2-40B4-BE49-F238E27FC236}">
                  <a16:creationId xmlns:a16="http://schemas.microsoft.com/office/drawing/2014/main" xmlns="" id="{7D2E6C07-4806-416C-8C98-DC3A65DFE63E}"/>
                </a:ext>
              </a:extLst>
            </p:cNvPr>
            <p:cNvGrpSpPr/>
            <p:nvPr/>
          </p:nvGrpSpPr>
          <p:grpSpPr>
            <a:xfrm>
              <a:off x="643178" y="4955900"/>
              <a:ext cx="5249078" cy="1227153"/>
              <a:chOff x="0" y="1407901"/>
              <a:chExt cx="4865853" cy="1138262"/>
            </a:xfrm>
          </p:grpSpPr>
          <p:grpSp>
            <p:nvGrpSpPr>
              <p:cNvPr id="53" name="Group 52">
                <a:extLst>
                  <a:ext uri="{FF2B5EF4-FFF2-40B4-BE49-F238E27FC236}">
                    <a16:creationId xmlns:a16="http://schemas.microsoft.com/office/drawing/2014/main" xmlns="" id="{EC9A70B5-E373-4F1E-AAB1-E2131C0D9E75}"/>
                  </a:ext>
                </a:extLst>
              </p:cNvPr>
              <p:cNvGrpSpPr/>
              <p:nvPr/>
            </p:nvGrpSpPr>
            <p:grpSpPr>
              <a:xfrm>
                <a:off x="113326" y="1407901"/>
                <a:ext cx="4752527" cy="1138058"/>
                <a:chOff x="113326" y="1407901"/>
                <a:chExt cx="7517635" cy="1800200"/>
              </a:xfrm>
            </p:grpSpPr>
            <p:sp>
              <p:nvSpPr>
                <p:cNvPr id="56" name="Rectangle: Rounded Corners 55">
                  <a:extLst>
                    <a:ext uri="{FF2B5EF4-FFF2-40B4-BE49-F238E27FC236}">
                      <a16:creationId xmlns:a16="http://schemas.microsoft.com/office/drawing/2014/main" xmlns="" id="{0A92C04A-9D3D-4B6E-B1C0-FC2C6182DCC5}"/>
                    </a:ext>
                  </a:extLst>
                </p:cNvPr>
                <p:cNvSpPr/>
                <p:nvPr/>
              </p:nvSpPr>
              <p:spPr>
                <a:xfrm>
                  <a:off x="113326" y="1695933"/>
                  <a:ext cx="7157596"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7" name="Rectangle: Rounded Corners 2">
                  <a:extLst>
                    <a:ext uri="{FF2B5EF4-FFF2-40B4-BE49-F238E27FC236}">
                      <a16:creationId xmlns:a16="http://schemas.microsoft.com/office/drawing/2014/main" xmlns="" id="{5503D1E4-824C-435A-957A-786638D9EA1A}"/>
                    </a:ext>
                  </a:extLst>
                </p:cNvPr>
                <p:cNvSpPr/>
                <p:nvPr/>
              </p:nvSpPr>
              <p:spPr>
                <a:xfrm>
                  <a:off x="473365" y="1407901"/>
                  <a:ext cx="7157596" cy="1543166"/>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54" name="TextBox 18">
                <a:extLst>
                  <a:ext uri="{FF2B5EF4-FFF2-40B4-BE49-F238E27FC236}">
                    <a16:creationId xmlns:a16="http://schemas.microsoft.com/office/drawing/2014/main" xmlns="" id="{5CAF4409-CAC6-4EA7-98B2-9EF4023920E9}"/>
                  </a:ext>
                </a:extLst>
              </p:cNvPr>
              <p:cNvSpPr txBox="1"/>
              <p:nvPr/>
            </p:nvSpPr>
            <p:spPr>
              <a:xfrm>
                <a:off x="1265705" y="1511517"/>
                <a:ext cx="3185452" cy="832679"/>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اتخاذ الإجراءات التصحيحية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5" name="TextBox 19">
                <a:extLst>
                  <a:ext uri="{FF2B5EF4-FFF2-40B4-BE49-F238E27FC236}">
                    <a16:creationId xmlns:a16="http://schemas.microsoft.com/office/drawing/2014/main" xmlns="" id="{F5FBDB8D-BF54-46C6-A8AE-CCF15A8C7385}"/>
                  </a:ext>
                </a:extLst>
              </p:cNvPr>
              <p:cNvSpPr txBox="1"/>
              <p:nvPr/>
            </p:nvSpPr>
            <p:spPr>
              <a:xfrm>
                <a:off x="0" y="1848111"/>
                <a:ext cx="820652" cy="698052"/>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80" descr="List with solid fill">
              <a:extLst>
                <a:ext uri="{FF2B5EF4-FFF2-40B4-BE49-F238E27FC236}">
                  <a16:creationId xmlns:a16="http://schemas.microsoft.com/office/drawing/2014/main" xmlns="" id="{39C8C933-30FB-4391-9553-6334D146908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529090" y="5181913"/>
              <a:ext cx="804728" cy="804569"/>
            </a:xfrm>
            <a:prstGeom prst="rect">
              <a:avLst/>
            </a:prstGeom>
          </p:spPr>
        </p:pic>
      </p:grpSp>
      <p:grpSp>
        <p:nvGrpSpPr>
          <p:cNvPr id="58" name="Group 57">
            <a:extLst>
              <a:ext uri="{FF2B5EF4-FFF2-40B4-BE49-F238E27FC236}">
                <a16:creationId xmlns:a16="http://schemas.microsoft.com/office/drawing/2014/main" xmlns="" id="{CE5A3CF9-8248-7A86-56D9-2EAE4770DB72}"/>
              </a:ext>
            </a:extLst>
          </p:cNvPr>
          <p:cNvGrpSpPr/>
          <p:nvPr/>
        </p:nvGrpSpPr>
        <p:grpSpPr>
          <a:xfrm>
            <a:off x="6301318" y="2333723"/>
            <a:ext cx="5181984" cy="1280779"/>
            <a:chOff x="6301318" y="2333723"/>
            <a:chExt cx="5181984" cy="1280779"/>
          </a:xfrm>
        </p:grpSpPr>
        <p:grpSp>
          <p:nvGrpSpPr>
            <p:cNvPr id="19" name="Group 18">
              <a:extLst>
                <a:ext uri="{FF2B5EF4-FFF2-40B4-BE49-F238E27FC236}">
                  <a16:creationId xmlns:a16="http://schemas.microsoft.com/office/drawing/2014/main" xmlns="" id="{8AB8951E-FD62-442D-976C-518157A90745}"/>
                </a:ext>
              </a:extLst>
            </p:cNvPr>
            <p:cNvGrpSpPr/>
            <p:nvPr/>
          </p:nvGrpSpPr>
          <p:grpSpPr>
            <a:xfrm flipH="1">
              <a:off x="6304859" y="2333723"/>
              <a:ext cx="5126827" cy="1226932"/>
              <a:chOff x="3039269" y="0"/>
              <a:chExt cx="7517635" cy="1800200"/>
            </a:xfrm>
          </p:grpSpPr>
          <p:sp>
            <p:nvSpPr>
              <p:cNvPr id="36" name="Rectangle: Rounded Corners 35">
                <a:extLst>
                  <a:ext uri="{FF2B5EF4-FFF2-40B4-BE49-F238E27FC236}">
                    <a16:creationId xmlns:a16="http://schemas.microsoft.com/office/drawing/2014/main" xmlns="" id="{BDA5F085-02AC-47A1-AE7D-648CB7134893}"/>
                  </a:ext>
                </a:extLst>
              </p:cNvPr>
              <p:cNvSpPr/>
              <p:nvPr/>
            </p:nvSpPr>
            <p:spPr>
              <a:xfrm>
                <a:off x="3039269" y="288032"/>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7" name="Rectangle: Rounded Corners 2">
                <a:extLst>
                  <a:ext uri="{FF2B5EF4-FFF2-40B4-BE49-F238E27FC236}">
                    <a16:creationId xmlns:a16="http://schemas.microsoft.com/office/drawing/2014/main" xmlns="" id="{069BA9F3-06BF-4EA5-965B-21F2499A3460}"/>
                  </a:ext>
                </a:extLst>
              </p:cNvPr>
              <p:cNvSpPr/>
              <p:nvPr/>
            </p:nvSpPr>
            <p:spPr>
              <a:xfrm>
                <a:off x="3399309" y="0"/>
                <a:ext cx="7157595" cy="1543165"/>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28" name="TextBox 38">
              <a:extLst>
                <a:ext uri="{FF2B5EF4-FFF2-40B4-BE49-F238E27FC236}">
                  <a16:creationId xmlns:a16="http://schemas.microsoft.com/office/drawing/2014/main" xmlns="" id="{6D22A1FC-0DF6-48B2-8D46-F616317397B4}"/>
                </a:ext>
              </a:extLst>
            </p:cNvPr>
            <p:cNvSpPr txBox="1"/>
            <p:nvPr/>
          </p:nvSpPr>
          <p:spPr>
            <a:xfrm flipH="1">
              <a:off x="6301318" y="2477050"/>
              <a:ext cx="3645915" cy="769775"/>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رصد مؤشرات الأداء والسلوك</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39">
              <a:extLst>
                <a:ext uri="{FF2B5EF4-FFF2-40B4-BE49-F238E27FC236}">
                  <a16:creationId xmlns:a16="http://schemas.microsoft.com/office/drawing/2014/main" xmlns="" id="{78928C57-CD79-4A1C-BB31-DD3D83CF4CEE}"/>
                </a:ext>
              </a:extLst>
            </p:cNvPr>
            <p:cNvSpPr txBox="1"/>
            <p:nvPr/>
          </p:nvSpPr>
          <p:spPr>
            <a:xfrm flipH="1">
              <a:off x="10659391" y="2861937"/>
              <a:ext cx="823911" cy="752565"/>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23" descr="Target with solid fill">
              <a:extLst>
                <a:ext uri="{FF2B5EF4-FFF2-40B4-BE49-F238E27FC236}">
                  <a16:creationId xmlns:a16="http://schemas.microsoft.com/office/drawing/2014/main" xmlns="" id="{06C9828B-681F-4CB8-B550-60F6B70CD49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9887518" y="2401886"/>
              <a:ext cx="914619" cy="914437"/>
            </a:xfrm>
            <a:prstGeom prst="rect">
              <a:avLst/>
            </a:prstGeom>
          </p:spPr>
        </p:pic>
      </p:grpSp>
      <p:grpSp>
        <p:nvGrpSpPr>
          <p:cNvPr id="62" name="Group 61">
            <a:extLst>
              <a:ext uri="{FF2B5EF4-FFF2-40B4-BE49-F238E27FC236}">
                <a16:creationId xmlns:a16="http://schemas.microsoft.com/office/drawing/2014/main" xmlns="" id="{576BC674-7E96-8A81-FE9C-357E212F2665}"/>
              </a:ext>
            </a:extLst>
          </p:cNvPr>
          <p:cNvGrpSpPr/>
          <p:nvPr/>
        </p:nvGrpSpPr>
        <p:grpSpPr>
          <a:xfrm>
            <a:off x="715501" y="3619559"/>
            <a:ext cx="5176755" cy="1280763"/>
            <a:chOff x="715501" y="3619559"/>
            <a:chExt cx="5176755" cy="1280763"/>
          </a:xfrm>
        </p:grpSpPr>
        <p:grpSp>
          <p:nvGrpSpPr>
            <p:cNvPr id="18" name="Group 17">
              <a:extLst>
                <a:ext uri="{FF2B5EF4-FFF2-40B4-BE49-F238E27FC236}">
                  <a16:creationId xmlns:a16="http://schemas.microsoft.com/office/drawing/2014/main" xmlns="" id="{310DE782-E439-4B71-B55C-7CEE1AF18586}"/>
                </a:ext>
              </a:extLst>
            </p:cNvPr>
            <p:cNvGrpSpPr/>
            <p:nvPr/>
          </p:nvGrpSpPr>
          <p:grpSpPr>
            <a:xfrm>
              <a:off x="715501" y="3619559"/>
              <a:ext cx="5176755" cy="1280763"/>
              <a:chOff x="38824" y="690392"/>
              <a:chExt cx="4798810" cy="1187989"/>
            </a:xfrm>
          </p:grpSpPr>
          <p:grpSp>
            <p:nvGrpSpPr>
              <p:cNvPr id="38" name="Group 37">
                <a:extLst>
                  <a:ext uri="{FF2B5EF4-FFF2-40B4-BE49-F238E27FC236}">
                    <a16:creationId xmlns:a16="http://schemas.microsoft.com/office/drawing/2014/main" xmlns="" id="{79C0A03C-0272-48BF-9619-9FAA53EAAA03}"/>
                  </a:ext>
                </a:extLst>
              </p:cNvPr>
              <p:cNvGrpSpPr/>
              <p:nvPr/>
            </p:nvGrpSpPr>
            <p:grpSpPr>
              <a:xfrm>
                <a:off x="85107" y="690392"/>
                <a:ext cx="4752527" cy="1138058"/>
                <a:chOff x="85107" y="690392"/>
                <a:chExt cx="7517635" cy="1800200"/>
              </a:xfrm>
            </p:grpSpPr>
            <p:sp>
              <p:nvSpPr>
                <p:cNvPr id="41" name="Rectangle: Rounded Corners 40">
                  <a:extLst>
                    <a:ext uri="{FF2B5EF4-FFF2-40B4-BE49-F238E27FC236}">
                      <a16:creationId xmlns:a16="http://schemas.microsoft.com/office/drawing/2014/main" xmlns="" id="{EBD9AB39-B0E8-410F-928C-4530368A7A98}"/>
                    </a:ext>
                  </a:extLst>
                </p:cNvPr>
                <p:cNvSpPr/>
                <p:nvPr/>
              </p:nvSpPr>
              <p:spPr>
                <a:xfrm>
                  <a:off x="85107" y="978424"/>
                  <a:ext cx="7157595" cy="1512168"/>
                </a:xfrm>
                <a:prstGeom prst="roundRect">
                  <a:avLst/>
                </a:prstGeom>
                <a:solidFill>
                  <a:srgbClr val="A0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Rectangle: Rounded Corners 2">
                  <a:extLst>
                    <a:ext uri="{FF2B5EF4-FFF2-40B4-BE49-F238E27FC236}">
                      <a16:creationId xmlns:a16="http://schemas.microsoft.com/office/drawing/2014/main" xmlns="" id="{F5EA1412-38D3-4515-8584-3B71570C916B}"/>
                    </a:ext>
                  </a:extLst>
                </p:cNvPr>
                <p:cNvSpPr/>
                <p:nvPr/>
              </p:nvSpPr>
              <p:spPr>
                <a:xfrm>
                  <a:off x="445146" y="690392"/>
                  <a:ext cx="7157596" cy="1543166"/>
                </a:xfrm>
                <a:custGeom>
                  <a:avLst/>
                  <a:gdLst>
                    <a:gd name="connsiteX0" fmla="*/ 0 w 7157595"/>
                    <a:gd name="connsiteY0" fmla="*/ 252033 h 1512168"/>
                    <a:gd name="connsiteX1" fmla="*/ 252033 w 7157595"/>
                    <a:gd name="connsiteY1" fmla="*/ 0 h 1512168"/>
                    <a:gd name="connsiteX2" fmla="*/ 6905562 w 7157595"/>
                    <a:gd name="connsiteY2" fmla="*/ 0 h 1512168"/>
                    <a:gd name="connsiteX3" fmla="*/ 7157595 w 7157595"/>
                    <a:gd name="connsiteY3" fmla="*/ 252033 h 1512168"/>
                    <a:gd name="connsiteX4" fmla="*/ 7157595 w 7157595"/>
                    <a:gd name="connsiteY4" fmla="*/ 1260135 h 1512168"/>
                    <a:gd name="connsiteX5" fmla="*/ 6905562 w 7157595"/>
                    <a:gd name="connsiteY5" fmla="*/ 1512168 h 1512168"/>
                    <a:gd name="connsiteX6" fmla="*/ 252033 w 7157595"/>
                    <a:gd name="connsiteY6" fmla="*/ 1512168 h 1512168"/>
                    <a:gd name="connsiteX7" fmla="*/ 0 w 7157595"/>
                    <a:gd name="connsiteY7" fmla="*/ 1260135 h 1512168"/>
                    <a:gd name="connsiteX8" fmla="*/ 0 w 7157595"/>
                    <a:gd name="connsiteY8" fmla="*/ 252033 h 1512168"/>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0 w 7157595"/>
                    <a:gd name="connsiteY7" fmla="*/ 1260135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433953 w 7157595"/>
                    <a:gd name="connsiteY7" fmla="*/ 1151647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 name="connsiteX0" fmla="*/ 0 w 7157595"/>
                    <a:gd name="connsiteY0" fmla="*/ 252033 h 1543165"/>
                    <a:gd name="connsiteX1" fmla="*/ 252033 w 7157595"/>
                    <a:gd name="connsiteY1" fmla="*/ 0 h 1543165"/>
                    <a:gd name="connsiteX2" fmla="*/ 6905562 w 7157595"/>
                    <a:gd name="connsiteY2" fmla="*/ 0 h 1543165"/>
                    <a:gd name="connsiteX3" fmla="*/ 7157595 w 7157595"/>
                    <a:gd name="connsiteY3" fmla="*/ 252033 h 1543165"/>
                    <a:gd name="connsiteX4" fmla="*/ 7157595 w 7157595"/>
                    <a:gd name="connsiteY4" fmla="*/ 1260135 h 1543165"/>
                    <a:gd name="connsiteX5" fmla="*/ 6905562 w 7157595"/>
                    <a:gd name="connsiteY5" fmla="*/ 1512168 h 1543165"/>
                    <a:gd name="connsiteX6" fmla="*/ 1135437 w 7157595"/>
                    <a:gd name="connsiteY6" fmla="*/ 1543165 h 1543165"/>
                    <a:gd name="connsiteX7" fmla="*/ 557939 w 7157595"/>
                    <a:gd name="connsiteY7" fmla="*/ 1182644 h 1543165"/>
                    <a:gd name="connsiteX8" fmla="*/ 0 w 7157595"/>
                    <a:gd name="connsiteY8" fmla="*/ 252033 h 154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7595" h="1543165">
                      <a:moveTo>
                        <a:pt x="0" y="252033"/>
                      </a:moveTo>
                      <a:cubicBezTo>
                        <a:pt x="0" y="112839"/>
                        <a:pt x="112839" y="0"/>
                        <a:pt x="252033" y="0"/>
                      </a:cubicBezTo>
                      <a:lnTo>
                        <a:pt x="6905562" y="0"/>
                      </a:lnTo>
                      <a:cubicBezTo>
                        <a:pt x="7044756" y="0"/>
                        <a:pt x="7157595" y="112839"/>
                        <a:pt x="7157595" y="252033"/>
                      </a:cubicBezTo>
                      <a:lnTo>
                        <a:pt x="7157595" y="1260135"/>
                      </a:lnTo>
                      <a:cubicBezTo>
                        <a:pt x="7157595" y="1399329"/>
                        <a:pt x="7044756" y="1512168"/>
                        <a:pt x="6905562" y="1512168"/>
                      </a:cubicBezTo>
                      <a:lnTo>
                        <a:pt x="1135437" y="1543165"/>
                      </a:lnTo>
                      <a:cubicBezTo>
                        <a:pt x="996243" y="1543165"/>
                        <a:pt x="697424" y="1430326"/>
                        <a:pt x="557939" y="1182644"/>
                      </a:cubicBezTo>
                      <a:cubicBezTo>
                        <a:pt x="464949" y="732956"/>
                        <a:pt x="185980" y="562237"/>
                        <a:pt x="0" y="25203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grpSp>
          <p:sp>
            <p:nvSpPr>
              <p:cNvPr id="39" name="TextBox 12">
                <a:extLst>
                  <a:ext uri="{FF2B5EF4-FFF2-40B4-BE49-F238E27FC236}">
                    <a16:creationId xmlns:a16="http://schemas.microsoft.com/office/drawing/2014/main" xmlns="" id="{F3EDE029-D3A1-41A3-A767-798996F0403D}"/>
                  </a:ext>
                </a:extLst>
              </p:cNvPr>
              <p:cNvSpPr txBox="1"/>
              <p:nvPr/>
            </p:nvSpPr>
            <p:spPr>
              <a:xfrm>
                <a:off x="1078967" y="794058"/>
                <a:ext cx="3466428" cy="714466"/>
              </a:xfrm>
              <a:prstGeom prst="rect">
                <a:avLst/>
              </a:prstGeom>
              <a:noFill/>
            </p:spPr>
            <p:txBody>
              <a:bodyPr wrap="square" rtlCol="0">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البيانات والمعلومات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TextBox 13">
                <a:extLst>
                  <a:ext uri="{FF2B5EF4-FFF2-40B4-BE49-F238E27FC236}">
                    <a16:creationId xmlns:a16="http://schemas.microsoft.com/office/drawing/2014/main" xmlns="" id="{815EA4C4-9E54-4849-8211-13A9DD982A53}"/>
                  </a:ext>
                </a:extLst>
              </p:cNvPr>
              <p:cNvSpPr txBox="1"/>
              <p:nvPr/>
            </p:nvSpPr>
            <p:spPr>
              <a:xfrm>
                <a:off x="38824" y="1180327"/>
                <a:ext cx="767327" cy="698054"/>
              </a:xfrm>
              <a:prstGeom prst="rect">
                <a:avLst/>
              </a:prstGeom>
              <a:noFill/>
            </p:spPr>
            <p:txBody>
              <a:bodyPr wrap="square" rtlCol="0">
                <a:noAutofit/>
              </a:bodyPr>
              <a:lstStyle/>
              <a:p>
                <a:pPr algn="ctr" rtl="1">
                  <a:lnSpc>
                    <a:spcPct val="115000"/>
                  </a:lnSpc>
                </a:pPr>
                <a:r>
                  <a:rPr lang="ar-SA" sz="2800"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رسم 20" descr="مخطط شريط">
              <a:extLst>
                <a:ext uri="{FF2B5EF4-FFF2-40B4-BE49-F238E27FC236}">
                  <a16:creationId xmlns:a16="http://schemas.microsoft.com/office/drawing/2014/main" xmlns="" id="{5860F518-EB60-2DB2-44E9-1CE97ED4E81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541966" y="3871235"/>
              <a:ext cx="778974" cy="778819"/>
            </a:xfrm>
            <a:prstGeom prst="rect">
              <a:avLst/>
            </a:prstGeom>
          </p:spPr>
        </p:pic>
      </p:grpSp>
      <p:sp>
        <p:nvSpPr>
          <p:cNvPr id="64"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378006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ppt_x"/>
                                          </p:val>
                                        </p:tav>
                                        <p:tav tm="100000">
                                          <p:val>
                                            <p:strVal val="#ppt_x"/>
                                          </p:val>
                                        </p:tav>
                                      </p:tavLst>
                                    </p:anim>
                                    <p:anim calcmode="lin" valueType="num">
                                      <p:cBhvr additive="base">
                                        <p:cTn id="3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كيف يمكن لإدارة الموارد البشرية تحسين عملية التواصل والتغذية الراجعة مع الموظفين خلال عملية التغيير؟</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201663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188047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عقد اجتماعات دورية لمناقشة مراحل التغيير والاستماع لملاحظات الموظفين</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283869"/>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استخدام وسائل التواصل المختلفة مثل البريد الإلكتروني والمنصات الرقمية لتبادل المعلومات</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468726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إجراء استبيانات مستمرة لقياس مدى رضا الموظفين وتقييم تأثير التغيير</a:t>
            </a:r>
            <a:endParaRPr lang="en-US" dirty="0"/>
          </a:p>
        </p:txBody>
      </p:sp>
      <p:sp>
        <p:nvSpPr>
          <p:cNvPr id="10" name="TextBox 9">
            <a:extLst>
              <a:ext uri="{FF2B5EF4-FFF2-40B4-BE49-F238E27FC236}">
                <a16:creationId xmlns:a16="http://schemas.microsoft.com/office/drawing/2014/main" xmlns="" id="{04C04B1D-53A2-5259-3EF9-BDD539FE9819}"/>
              </a:ext>
            </a:extLst>
          </p:cNvPr>
          <p:cNvSpPr txBox="1"/>
          <p:nvPr/>
        </p:nvSpPr>
        <p:spPr>
          <a:xfrm>
            <a:off x="5215955" y="5665927"/>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تعيين منسقين لكل قسم لتلقي الشكاوى والاقتراحات ونقلها لإدارة الموارد البشرية</a:t>
            </a:r>
            <a:endParaRPr lang="en-US" dirty="0"/>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34670618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xmlns="" id="{0CECDD78-8C6F-8893-4744-EB7F8BB5A7AA}"/>
              </a:ext>
            </a:extLst>
          </p:cNvPr>
          <p:cNvSpPr txBox="1"/>
          <p:nvPr/>
        </p:nvSpPr>
        <p:spPr>
          <a:xfrm>
            <a:off x="5215955" y="2072204"/>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تقديم تقارير دورية للموظفين حول مراحل التنفيذ والتقدم المحرز</a:t>
            </a:r>
            <a:endParaRPr lang="en-US" dirty="0"/>
          </a:p>
        </p:txBody>
      </p:sp>
      <p:sp>
        <p:nvSpPr>
          <p:cNvPr id="8" name="TextBox 7">
            <a:extLst>
              <a:ext uri="{FF2B5EF4-FFF2-40B4-BE49-F238E27FC236}">
                <a16:creationId xmlns:a16="http://schemas.microsoft.com/office/drawing/2014/main" xmlns="" id="{438A1E4B-F648-4992-B08C-1D1A028BA1CC}"/>
              </a:ext>
            </a:extLst>
          </p:cNvPr>
          <p:cNvSpPr txBox="1"/>
          <p:nvPr/>
        </p:nvSpPr>
        <p:spPr>
          <a:xfrm>
            <a:off x="5215955" y="3540200"/>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عقد جلسات تغذية راجعة فردية لمناقشة أداء كل موظف ومدى تأثره بالتغيير</a:t>
            </a:r>
            <a:endParaRPr lang="en-US" dirty="0"/>
          </a:p>
        </p:txBody>
      </p:sp>
      <p:sp>
        <p:nvSpPr>
          <p:cNvPr id="9" name="TextBox 8">
            <a:extLst>
              <a:ext uri="{FF2B5EF4-FFF2-40B4-BE49-F238E27FC236}">
                <a16:creationId xmlns:a16="http://schemas.microsoft.com/office/drawing/2014/main" xmlns="" id="{B14A696E-C24A-1509-E0A4-FC85442B87DC}"/>
              </a:ext>
            </a:extLst>
          </p:cNvPr>
          <p:cNvSpPr txBox="1"/>
          <p:nvPr/>
        </p:nvSpPr>
        <p:spPr>
          <a:xfrm>
            <a:off x="5215955" y="5432926"/>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r>
              <a:rPr lang="ar-SA"/>
              <a:t>استخدام سجل مفتوح يمكن للجميع من خلاله طرح الأسئلة والحصول على الإجابات</a:t>
            </a:r>
            <a:endParaRPr lang="en-US" dirty="0"/>
          </a:p>
        </p:txBody>
      </p:sp>
      <p:sp>
        <p:nvSpPr>
          <p:cNvPr id="18"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2497505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cs typeface="Adobe Arabic" panose="02040503050201020203" pitchFamily="18" charset="-78"/>
                </a:rPr>
                <a:t>تطوير خطط العمل لضمان استمرارية الدعم وتحسين عملية إدارة التغيير</a:t>
              </a:r>
              <a:endParaRPr lang="en-US" sz="4000" b="1" dirty="0">
                <a:solidFill>
                  <a:srgbClr val="168489"/>
                </a:solidFill>
                <a:latin typeface="Adobe Arabic" panose="02040503050201020203" pitchFamily="18" charset="-78"/>
                <a:cs typeface="Adobe Arabic" panose="02040503050201020203" pitchFamily="18" charset="-78"/>
              </a:endParaRPr>
            </a:p>
          </p:txBody>
        </p:sp>
      </p:grpSp>
      <p:grpSp>
        <p:nvGrpSpPr>
          <p:cNvPr id="55" name="Group 54">
            <a:extLst>
              <a:ext uri="{FF2B5EF4-FFF2-40B4-BE49-F238E27FC236}">
                <a16:creationId xmlns:a16="http://schemas.microsoft.com/office/drawing/2014/main" xmlns="" id="{091B4085-4EAE-BA43-C209-BFC9F97EBF3E}"/>
              </a:ext>
            </a:extLst>
          </p:cNvPr>
          <p:cNvGrpSpPr/>
          <p:nvPr/>
        </p:nvGrpSpPr>
        <p:grpSpPr>
          <a:xfrm>
            <a:off x="7785837" y="4010611"/>
            <a:ext cx="2210174" cy="2172381"/>
            <a:chOff x="7785837" y="4010611"/>
            <a:chExt cx="2210174" cy="2172381"/>
          </a:xfrm>
        </p:grpSpPr>
        <p:pic>
          <p:nvPicPr>
            <p:cNvPr id="13" name="Graphic 13" descr="Coins with solid fill">
              <a:extLst>
                <a:ext uri="{FF2B5EF4-FFF2-40B4-BE49-F238E27FC236}">
                  <a16:creationId xmlns:a16="http://schemas.microsoft.com/office/drawing/2014/main" xmlns="" id="{120EA8F8-2355-4799-B86B-62972CF7C7D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504836" y="4010611"/>
              <a:ext cx="820611" cy="820654"/>
            </a:xfrm>
            <a:prstGeom prst="rect">
              <a:avLst/>
            </a:prstGeom>
          </p:spPr>
        </p:pic>
        <p:grpSp>
          <p:nvGrpSpPr>
            <p:cNvPr id="18" name="مجموعة 93">
              <a:extLst>
                <a:ext uri="{FF2B5EF4-FFF2-40B4-BE49-F238E27FC236}">
                  <a16:creationId xmlns:a16="http://schemas.microsoft.com/office/drawing/2014/main" xmlns="" id="{058E7F10-62EA-298F-F979-03292DDC77B8}"/>
                </a:ext>
              </a:extLst>
            </p:cNvPr>
            <p:cNvGrpSpPr/>
            <p:nvPr/>
          </p:nvGrpSpPr>
          <p:grpSpPr>
            <a:xfrm>
              <a:off x="7785837" y="4020489"/>
              <a:ext cx="2210174" cy="2162503"/>
              <a:chOff x="3797186" y="1122518"/>
              <a:chExt cx="1199805" cy="1173956"/>
            </a:xfrm>
          </p:grpSpPr>
          <p:sp>
            <p:nvSpPr>
              <p:cNvPr id="47" name="مستطيل: زوايا مستديرة 100">
                <a:extLst>
                  <a:ext uri="{FF2B5EF4-FFF2-40B4-BE49-F238E27FC236}">
                    <a16:creationId xmlns:a16="http://schemas.microsoft.com/office/drawing/2014/main" xmlns="" id="{88238F67-40BA-7278-B37D-227B2787EAC0}"/>
                  </a:ext>
                </a:extLst>
              </p:cNvPr>
              <p:cNvSpPr/>
              <p:nvPr/>
            </p:nvSpPr>
            <p:spPr>
              <a:xfrm rot="18900000">
                <a:off x="3818322" y="112251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8" name="مربع نص 163">
                <a:extLst>
                  <a:ext uri="{FF2B5EF4-FFF2-40B4-BE49-F238E27FC236}">
                    <a16:creationId xmlns:a16="http://schemas.microsoft.com/office/drawing/2014/main" xmlns="" id="{6F701EC5-2452-E9A2-FE3A-CF277DA7D59F}"/>
                  </a:ext>
                </a:extLst>
              </p:cNvPr>
              <p:cNvSpPr txBox="1"/>
              <p:nvPr/>
            </p:nvSpPr>
            <p:spPr>
              <a:xfrm>
                <a:off x="3797186" y="1669315"/>
                <a:ext cx="1199805" cy="310356"/>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الموارد والتمويل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54" name="Group 53">
            <a:extLst>
              <a:ext uri="{FF2B5EF4-FFF2-40B4-BE49-F238E27FC236}">
                <a16:creationId xmlns:a16="http://schemas.microsoft.com/office/drawing/2014/main" xmlns="" id="{A0EC26DF-72CF-9D54-5709-4415CBDA8669}"/>
              </a:ext>
            </a:extLst>
          </p:cNvPr>
          <p:cNvGrpSpPr/>
          <p:nvPr/>
        </p:nvGrpSpPr>
        <p:grpSpPr>
          <a:xfrm>
            <a:off x="4922603" y="4020489"/>
            <a:ext cx="2236672" cy="2162503"/>
            <a:chOff x="4922603" y="4020489"/>
            <a:chExt cx="2236672" cy="2162503"/>
          </a:xfrm>
        </p:grpSpPr>
        <p:pic>
          <p:nvPicPr>
            <p:cNvPr id="14" name="رسم 6" descr="مصافحة باليد">
              <a:extLst>
                <a:ext uri="{FF2B5EF4-FFF2-40B4-BE49-F238E27FC236}">
                  <a16:creationId xmlns:a16="http://schemas.microsoft.com/office/drawing/2014/main" xmlns="" id="{37BCD538-B955-FC42-D482-7A800D4A0D1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429316" y="4127433"/>
              <a:ext cx="1111836" cy="1111895"/>
            </a:xfrm>
            <a:prstGeom prst="rect">
              <a:avLst/>
            </a:prstGeom>
          </p:spPr>
        </p:pic>
        <p:grpSp>
          <p:nvGrpSpPr>
            <p:cNvPr id="19" name="مجموعة 94">
              <a:extLst>
                <a:ext uri="{FF2B5EF4-FFF2-40B4-BE49-F238E27FC236}">
                  <a16:creationId xmlns:a16="http://schemas.microsoft.com/office/drawing/2014/main" xmlns="" id="{56DBDD93-3B5D-80AD-BD08-155167167F4E}"/>
                </a:ext>
              </a:extLst>
            </p:cNvPr>
            <p:cNvGrpSpPr/>
            <p:nvPr/>
          </p:nvGrpSpPr>
          <p:grpSpPr>
            <a:xfrm>
              <a:off x="4922603" y="4020489"/>
              <a:ext cx="2236672" cy="2162503"/>
              <a:chOff x="2287662" y="1122518"/>
              <a:chExt cx="1214190" cy="1173956"/>
            </a:xfrm>
          </p:grpSpPr>
          <p:sp>
            <p:nvSpPr>
              <p:cNvPr id="45" name="مستطيل: زوايا مستديرة 98">
                <a:extLst>
                  <a:ext uri="{FF2B5EF4-FFF2-40B4-BE49-F238E27FC236}">
                    <a16:creationId xmlns:a16="http://schemas.microsoft.com/office/drawing/2014/main" xmlns="" id="{59552C85-D7D0-B9F2-8514-F5B888265F0C}"/>
                  </a:ext>
                </a:extLst>
              </p:cNvPr>
              <p:cNvSpPr/>
              <p:nvPr/>
            </p:nvSpPr>
            <p:spPr>
              <a:xfrm rot="18900000">
                <a:off x="2324603" y="112251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6" name="مربع نص 166">
                <a:extLst>
                  <a:ext uri="{FF2B5EF4-FFF2-40B4-BE49-F238E27FC236}">
                    <a16:creationId xmlns:a16="http://schemas.microsoft.com/office/drawing/2014/main" xmlns="" id="{E39BC8EE-6178-4063-6D86-3F120A64DC42}"/>
                  </a:ext>
                </a:extLst>
              </p:cNvPr>
              <p:cNvSpPr txBox="1"/>
              <p:nvPr/>
            </p:nvSpPr>
            <p:spPr>
              <a:xfrm>
                <a:off x="2287662" y="1645942"/>
                <a:ext cx="1214190" cy="579358"/>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والتنسيق المستمر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49" name="Group 48">
            <a:extLst>
              <a:ext uri="{FF2B5EF4-FFF2-40B4-BE49-F238E27FC236}">
                <a16:creationId xmlns:a16="http://schemas.microsoft.com/office/drawing/2014/main" xmlns="" id="{04FFE648-51EE-CEAD-99CA-C6A8A6F1F9F6}"/>
              </a:ext>
            </a:extLst>
          </p:cNvPr>
          <p:cNvGrpSpPr/>
          <p:nvPr/>
        </p:nvGrpSpPr>
        <p:grpSpPr>
          <a:xfrm>
            <a:off x="9171434" y="2050299"/>
            <a:ext cx="2248583" cy="2179681"/>
            <a:chOff x="9171434" y="2050299"/>
            <a:chExt cx="2248583" cy="2179681"/>
          </a:xfrm>
        </p:grpSpPr>
        <p:pic>
          <p:nvPicPr>
            <p:cNvPr id="10" name="Graphic 118" descr="Document with solid fill">
              <a:extLst>
                <a:ext uri="{FF2B5EF4-FFF2-40B4-BE49-F238E27FC236}">
                  <a16:creationId xmlns:a16="http://schemas.microsoft.com/office/drawing/2014/main" xmlns="" id="{B74FEC3C-E4CD-4E52-9140-437237F1849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857159" y="2050299"/>
              <a:ext cx="987577" cy="987628"/>
            </a:xfrm>
            <a:prstGeom prst="rect">
              <a:avLst/>
            </a:prstGeom>
          </p:spPr>
        </p:pic>
        <p:grpSp>
          <p:nvGrpSpPr>
            <p:cNvPr id="31" name="مجموعة 89">
              <a:extLst>
                <a:ext uri="{FF2B5EF4-FFF2-40B4-BE49-F238E27FC236}">
                  <a16:creationId xmlns:a16="http://schemas.microsoft.com/office/drawing/2014/main" xmlns="" id="{7BBBB140-0502-CE05-E596-668B1E33D5F1}"/>
                </a:ext>
              </a:extLst>
            </p:cNvPr>
            <p:cNvGrpSpPr/>
            <p:nvPr/>
          </p:nvGrpSpPr>
          <p:grpSpPr>
            <a:xfrm>
              <a:off x="9171434" y="2067472"/>
              <a:ext cx="2248583" cy="2162508"/>
              <a:chOff x="4530635" y="92922"/>
              <a:chExt cx="1220656" cy="1173956"/>
            </a:xfrm>
          </p:grpSpPr>
          <p:sp>
            <p:nvSpPr>
              <p:cNvPr id="41" name="مستطيل: زوايا مستديرة 108">
                <a:extLst>
                  <a:ext uri="{FF2B5EF4-FFF2-40B4-BE49-F238E27FC236}">
                    <a16:creationId xmlns:a16="http://schemas.microsoft.com/office/drawing/2014/main" xmlns="" id="{AA8BAC97-4484-0369-2F25-7ECD85F76FE6}"/>
                  </a:ext>
                </a:extLst>
              </p:cNvPr>
              <p:cNvSpPr/>
              <p:nvPr/>
            </p:nvSpPr>
            <p:spPr>
              <a:xfrm rot="18900000">
                <a:off x="4569601" y="92922"/>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2" name="مربع نص 150">
                <a:extLst>
                  <a:ext uri="{FF2B5EF4-FFF2-40B4-BE49-F238E27FC236}">
                    <a16:creationId xmlns:a16="http://schemas.microsoft.com/office/drawing/2014/main" xmlns="" id="{62ED682E-AAE6-1639-DA08-6F2B8EC38C02}"/>
                  </a:ext>
                </a:extLst>
              </p:cNvPr>
              <p:cNvSpPr txBox="1"/>
              <p:nvPr/>
            </p:nvSpPr>
            <p:spPr>
              <a:xfrm>
                <a:off x="4530635" y="551067"/>
                <a:ext cx="1220656" cy="579357"/>
              </a:xfrm>
              <a:prstGeom prst="rect">
                <a:avLst/>
              </a:prstGeom>
              <a:noFill/>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تخطيط استراتيجي للتغيير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50" name="Group 49">
            <a:extLst>
              <a:ext uri="{FF2B5EF4-FFF2-40B4-BE49-F238E27FC236}">
                <a16:creationId xmlns:a16="http://schemas.microsoft.com/office/drawing/2014/main" xmlns="" id="{267DBB7C-F232-ED9D-4783-EB551B687D6F}"/>
              </a:ext>
            </a:extLst>
          </p:cNvPr>
          <p:cNvGrpSpPr/>
          <p:nvPr/>
        </p:nvGrpSpPr>
        <p:grpSpPr>
          <a:xfrm>
            <a:off x="6301168" y="2031858"/>
            <a:ext cx="2282441" cy="2198113"/>
            <a:chOff x="6301168" y="2031858"/>
            <a:chExt cx="2282441" cy="2198113"/>
          </a:xfrm>
        </p:grpSpPr>
        <p:pic>
          <p:nvPicPr>
            <p:cNvPr id="12" name="Graphic 19" descr="List with solid fill">
              <a:extLst>
                <a:ext uri="{FF2B5EF4-FFF2-40B4-BE49-F238E27FC236}">
                  <a16:creationId xmlns:a16="http://schemas.microsoft.com/office/drawing/2014/main" xmlns="" id="{42596266-1DC6-4322-9AEB-10C19522856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071890" y="2031858"/>
              <a:ext cx="859076" cy="859120"/>
            </a:xfrm>
            <a:prstGeom prst="rect">
              <a:avLst/>
            </a:prstGeom>
          </p:spPr>
        </p:pic>
        <p:grpSp>
          <p:nvGrpSpPr>
            <p:cNvPr id="32" name="مجموعة 90">
              <a:extLst>
                <a:ext uri="{FF2B5EF4-FFF2-40B4-BE49-F238E27FC236}">
                  <a16:creationId xmlns:a16="http://schemas.microsoft.com/office/drawing/2014/main" xmlns="" id="{861798CB-680B-1446-93CC-6862A270C49F}"/>
                </a:ext>
              </a:extLst>
            </p:cNvPr>
            <p:cNvGrpSpPr/>
            <p:nvPr/>
          </p:nvGrpSpPr>
          <p:grpSpPr>
            <a:xfrm>
              <a:off x="6301168" y="2067472"/>
              <a:ext cx="2282441" cy="2162499"/>
              <a:chOff x="3014450" y="92922"/>
              <a:chExt cx="1239036" cy="1173956"/>
            </a:xfrm>
          </p:grpSpPr>
          <p:sp>
            <p:nvSpPr>
              <p:cNvPr id="39" name="مستطيل: زوايا مستديرة 106">
                <a:extLst>
                  <a:ext uri="{FF2B5EF4-FFF2-40B4-BE49-F238E27FC236}">
                    <a16:creationId xmlns:a16="http://schemas.microsoft.com/office/drawing/2014/main" xmlns="" id="{DA7290FE-AC9B-04C9-699D-25E607A51F87}"/>
                  </a:ext>
                </a:extLst>
              </p:cNvPr>
              <p:cNvSpPr/>
              <p:nvPr/>
            </p:nvSpPr>
            <p:spPr>
              <a:xfrm rot="18900000">
                <a:off x="3058525" y="92922"/>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0" name="مربع نص 154">
                <a:extLst>
                  <a:ext uri="{FF2B5EF4-FFF2-40B4-BE49-F238E27FC236}">
                    <a16:creationId xmlns:a16="http://schemas.microsoft.com/office/drawing/2014/main" xmlns="" id="{52CBE97D-656B-0A5A-13DC-D0A83575366A}"/>
                  </a:ext>
                </a:extLst>
              </p:cNvPr>
              <p:cNvSpPr txBox="1"/>
              <p:nvPr/>
            </p:nvSpPr>
            <p:spPr>
              <a:xfrm>
                <a:off x="3014450" y="529158"/>
                <a:ext cx="1239036" cy="579359"/>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تصميم خطط العمل الشاملة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51" name="Group 50">
            <a:extLst>
              <a:ext uri="{FF2B5EF4-FFF2-40B4-BE49-F238E27FC236}">
                <a16:creationId xmlns:a16="http://schemas.microsoft.com/office/drawing/2014/main" xmlns="" id="{C09CCC99-BE7D-13EF-1DEF-9E533C3B061A}"/>
              </a:ext>
            </a:extLst>
          </p:cNvPr>
          <p:cNvGrpSpPr/>
          <p:nvPr/>
        </p:nvGrpSpPr>
        <p:grpSpPr>
          <a:xfrm>
            <a:off x="3504842" y="2067472"/>
            <a:ext cx="2217912" cy="2162500"/>
            <a:chOff x="3504842" y="2067472"/>
            <a:chExt cx="2217912" cy="2162500"/>
          </a:xfrm>
        </p:grpSpPr>
        <p:pic>
          <p:nvPicPr>
            <p:cNvPr id="11" name="رسم 15" descr="قائمة اختيار">
              <a:extLst>
                <a:ext uri="{FF2B5EF4-FFF2-40B4-BE49-F238E27FC236}">
                  <a16:creationId xmlns:a16="http://schemas.microsoft.com/office/drawing/2014/main" xmlns="" id="{FF15828F-E269-3573-0193-BDC2B20ED4A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4223168" y="2133838"/>
              <a:ext cx="877249" cy="877294"/>
            </a:xfrm>
            <a:prstGeom prst="rect">
              <a:avLst/>
            </a:prstGeom>
          </p:spPr>
        </p:pic>
        <p:grpSp>
          <p:nvGrpSpPr>
            <p:cNvPr id="33" name="مجموعة 91">
              <a:extLst>
                <a:ext uri="{FF2B5EF4-FFF2-40B4-BE49-F238E27FC236}">
                  <a16:creationId xmlns:a16="http://schemas.microsoft.com/office/drawing/2014/main" xmlns="" id="{730DF578-9578-0F0B-A862-A17CFC5342F5}"/>
                </a:ext>
              </a:extLst>
            </p:cNvPr>
            <p:cNvGrpSpPr/>
            <p:nvPr/>
          </p:nvGrpSpPr>
          <p:grpSpPr>
            <a:xfrm>
              <a:off x="3504842" y="2067472"/>
              <a:ext cx="2217912" cy="2162500"/>
              <a:chOff x="1543497" y="92922"/>
              <a:chExt cx="1204007" cy="1173956"/>
            </a:xfrm>
          </p:grpSpPr>
          <p:sp>
            <p:nvSpPr>
              <p:cNvPr id="37" name="مستطيل: زوايا مستديرة 104">
                <a:extLst>
                  <a:ext uri="{FF2B5EF4-FFF2-40B4-BE49-F238E27FC236}">
                    <a16:creationId xmlns:a16="http://schemas.microsoft.com/office/drawing/2014/main" xmlns="" id="{D33327CA-CDD4-ABC3-02FC-1EBD2ACE0ACB}"/>
                  </a:ext>
                </a:extLst>
              </p:cNvPr>
              <p:cNvSpPr/>
              <p:nvPr/>
            </p:nvSpPr>
            <p:spPr>
              <a:xfrm rot="18900000">
                <a:off x="1567059" y="92922"/>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8" name="مربع نص 157">
                <a:extLst>
                  <a:ext uri="{FF2B5EF4-FFF2-40B4-BE49-F238E27FC236}">
                    <a16:creationId xmlns:a16="http://schemas.microsoft.com/office/drawing/2014/main" xmlns="" id="{DBF60C57-79F5-FAC5-4946-BBDBFAF482F5}"/>
                  </a:ext>
                </a:extLst>
              </p:cNvPr>
              <p:cNvSpPr txBox="1"/>
              <p:nvPr/>
            </p:nvSpPr>
            <p:spPr>
              <a:xfrm>
                <a:off x="1543497" y="577194"/>
                <a:ext cx="1204007" cy="579359"/>
              </a:xfrm>
              <a:prstGeom prst="rect">
                <a:avLst/>
              </a:prstGeom>
              <a:noFill/>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المسؤوليات والمهام</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52" name="Group 51">
            <a:extLst>
              <a:ext uri="{FF2B5EF4-FFF2-40B4-BE49-F238E27FC236}">
                <a16:creationId xmlns:a16="http://schemas.microsoft.com/office/drawing/2014/main" xmlns="" id="{3F67C6D7-6B48-3FB8-91B6-6006A269C354}"/>
              </a:ext>
            </a:extLst>
          </p:cNvPr>
          <p:cNvGrpSpPr/>
          <p:nvPr/>
        </p:nvGrpSpPr>
        <p:grpSpPr>
          <a:xfrm>
            <a:off x="687400" y="1891210"/>
            <a:ext cx="2162557" cy="2338764"/>
            <a:chOff x="687400" y="1891210"/>
            <a:chExt cx="2162557" cy="2338764"/>
          </a:xfrm>
        </p:grpSpPr>
        <p:pic>
          <p:nvPicPr>
            <p:cNvPr id="15" name="Graphic 21" descr="Group brainstorm with solid fill">
              <a:extLst>
                <a:ext uri="{FF2B5EF4-FFF2-40B4-BE49-F238E27FC236}">
                  <a16:creationId xmlns:a16="http://schemas.microsoft.com/office/drawing/2014/main" xmlns="" id="{44F4E601-BA58-D9AA-D225-E9B52C21DEC6}"/>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130199" y="1891210"/>
              <a:ext cx="1079606" cy="1047308"/>
            </a:xfrm>
            <a:prstGeom prst="rect">
              <a:avLst/>
            </a:prstGeom>
          </p:spPr>
        </p:pic>
        <p:grpSp>
          <p:nvGrpSpPr>
            <p:cNvPr id="34" name="مجموعة 92">
              <a:extLst>
                <a:ext uri="{FF2B5EF4-FFF2-40B4-BE49-F238E27FC236}">
                  <a16:creationId xmlns:a16="http://schemas.microsoft.com/office/drawing/2014/main" xmlns="" id="{38C30CAF-1CEE-9CA3-648D-535C447400EF}"/>
                </a:ext>
              </a:extLst>
            </p:cNvPr>
            <p:cNvGrpSpPr/>
            <p:nvPr/>
          </p:nvGrpSpPr>
          <p:grpSpPr>
            <a:xfrm>
              <a:off x="687400" y="2067472"/>
              <a:ext cx="2162557" cy="2162502"/>
              <a:chOff x="56450" y="92922"/>
              <a:chExt cx="1173956" cy="1173956"/>
            </a:xfrm>
          </p:grpSpPr>
          <p:sp>
            <p:nvSpPr>
              <p:cNvPr id="35" name="مستطيل: زوايا مستديرة 102">
                <a:extLst>
                  <a:ext uri="{FF2B5EF4-FFF2-40B4-BE49-F238E27FC236}">
                    <a16:creationId xmlns:a16="http://schemas.microsoft.com/office/drawing/2014/main" xmlns="" id="{EFCE436B-829B-C0C5-153B-B9B0AC2B5499}"/>
                  </a:ext>
                </a:extLst>
              </p:cNvPr>
              <p:cNvSpPr/>
              <p:nvPr/>
            </p:nvSpPr>
            <p:spPr>
              <a:xfrm rot="18900000">
                <a:off x="56450" y="92922"/>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6" name="مربع نص 160">
                <a:extLst>
                  <a:ext uri="{FF2B5EF4-FFF2-40B4-BE49-F238E27FC236}">
                    <a16:creationId xmlns:a16="http://schemas.microsoft.com/office/drawing/2014/main" xmlns="" id="{64D3FA97-F96D-6D04-287D-D3693B9F1FC2}"/>
                  </a:ext>
                </a:extLst>
              </p:cNvPr>
              <p:cNvSpPr txBox="1"/>
              <p:nvPr/>
            </p:nvSpPr>
            <p:spPr>
              <a:xfrm>
                <a:off x="68314" y="594612"/>
                <a:ext cx="1117446" cy="579358"/>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القدرات والكفاءات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53" name="Group 52">
            <a:extLst>
              <a:ext uri="{FF2B5EF4-FFF2-40B4-BE49-F238E27FC236}">
                <a16:creationId xmlns:a16="http://schemas.microsoft.com/office/drawing/2014/main" xmlns="" id="{5512BEFC-E878-3ED3-9BC1-44B954664F51}"/>
              </a:ext>
            </a:extLst>
          </p:cNvPr>
          <p:cNvGrpSpPr/>
          <p:nvPr/>
        </p:nvGrpSpPr>
        <p:grpSpPr>
          <a:xfrm>
            <a:off x="1945446" y="4020489"/>
            <a:ext cx="2561876" cy="2162503"/>
            <a:chOff x="1945446" y="4020489"/>
            <a:chExt cx="2561876" cy="2162503"/>
          </a:xfrm>
        </p:grpSpPr>
        <p:grpSp>
          <p:nvGrpSpPr>
            <p:cNvPr id="22" name="مجموعة 95">
              <a:extLst>
                <a:ext uri="{FF2B5EF4-FFF2-40B4-BE49-F238E27FC236}">
                  <a16:creationId xmlns:a16="http://schemas.microsoft.com/office/drawing/2014/main" xmlns="" id="{BABF6829-5E36-A242-5FA3-73E3D9D36A95}"/>
                </a:ext>
              </a:extLst>
            </p:cNvPr>
            <p:cNvGrpSpPr/>
            <p:nvPr/>
          </p:nvGrpSpPr>
          <p:grpSpPr>
            <a:xfrm>
              <a:off x="1945446" y="4020489"/>
              <a:ext cx="2561876" cy="2162503"/>
              <a:chOff x="718075" y="1122518"/>
              <a:chExt cx="1390727" cy="1173956"/>
            </a:xfrm>
          </p:grpSpPr>
          <p:sp>
            <p:nvSpPr>
              <p:cNvPr id="43" name="مستطيل: زوايا مستديرة 96">
                <a:extLst>
                  <a:ext uri="{FF2B5EF4-FFF2-40B4-BE49-F238E27FC236}">
                    <a16:creationId xmlns:a16="http://schemas.microsoft.com/office/drawing/2014/main" xmlns="" id="{7C53FEE6-7551-8CC1-6001-C1558A936AEA}"/>
                  </a:ext>
                </a:extLst>
              </p:cNvPr>
              <p:cNvSpPr/>
              <p:nvPr/>
            </p:nvSpPr>
            <p:spPr>
              <a:xfrm rot="18900000">
                <a:off x="818157" y="1122518"/>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4" name="مربع نص 169">
                <a:extLst>
                  <a:ext uri="{FF2B5EF4-FFF2-40B4-BE49-F238E27FC236}">
                    <a16:creationId xmlns:a16="http://schemas.microsoft.com/office/drawing/2014/main" xmlns="" id="{092A8462-0AC5-7109-E488-0D6448E74D7A}"/>
                  </a:ext>
                </a:extLst>
              </p:cNvPr>
              <p:cNvSpPr txBox="1"/>
              <p:nvPr/>
            </p:nvSpPr>
            <p:spPr>
              <a:xfrm>
                <a:off x="718075" y="1661014"/>
                <a:ext cx="1390727" cy="579358"/>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المراجعة والتحسين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16" descr="Business Growth with solid fill">
              <a:extLst>
                <a:ext uri="{FF2B5EF4-FFF2-40B4-BE49-F238E27FC236}">
                  <a16:creationId xmlns:a16="http://schemas.microsoft.com/office/drawing/2014/main" xmlns="" id="{B40E6B11-0764-A3F0-DABA-937E3DC854CE}"/>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2690646" y="4090916"/>
              <a:ext cx="936760" cy="936809"/>
            </a:xfrm>
            <a:prstGeom prst="rect">
              <a:avLst/>
            </a:prstGeom>
          </p:spPr>
        </p:pic>
      </p:grpSp>
      <p:sp>
        <p:nvSpPr>
          <p:cNvPr id="5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715920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1000"/>
                                        <p:tgtEl>
                                          <p:spTgt spid="55"/>
                                        </p:tgtEl>
                                      </p:cBhvr>
                                    </p:animEffect>
                                    <p:anim calcmode="lin" valueType="num">
                                      <p:cBhvr>
                                        <p:cTn id="36" dur="1000" fill="hold"/>
                                        <p:tgtEl>
                                          <p:spTgt spid="55"/>
                                        </p:tgtEl>
                                        <p:attrNameLst>
                                          <p:attrName>ppt_x</p:attrName>
                                        </p:attrNameLst>
                                      </p:cBhvr>
                                      <p:tavLst>
                                        <p:tav tm="0">
                                          <p:val>
                                            <p:strVal val="#ppt_x"/>
                                          </p:val>
                                        </p:tav>
                                        <p:tav tm="100000">
                                          <p:val>
                                            <p:strVal val="#ppt_x"/>
                                          </p:val>
                                        </p:tav>
                                      </p:tavLst>
                                    </p:anim>
                                    <p:anim calcmode="lin" valueType="num">
                                      <p:cBhvr>
                                        <p:cTn id="3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1000"/>
                                        <p:tgtEl>
                                          <p:spTgt spid="53"/>
                                        </p:tgtEl>
                                      </p:cBhvr>
                                    </p:animEffect>
                                    <p:anim calcmode="lin" valueType="num">
                                      <p:cBhvr>
                                        <p:cTn id="50" dur="1000" fill="hold"/>
                                        <p:tgtEl>
                                          <p:spTgt spid="53"/>
                                        </p:tgtEl>
                                        <p:attrNameLst>
                                          <p:attrName>ppt_x</p:attrName>
                                        </p:attrNameLst>
                                      </p:cBhvr>
                                      <p:tavLst>
                                        <p:tav tm="0">
                                          <p:val>
                                            <p:strVal val="#ppt_x"/>
                                          </p:val>
                                        </p:tav>
                                        <p:tav tm="100000">
                                          <p:val>
                                            <p:strVal val="#ppt_x"/>
                                          </p:val>
                                        </p:tav>
                                      </p:tavLst>
                                    </p:anim>
                                    <p:anim calcmode="lin" valueType="num">
                                      <p:cBhvr>
                                        <p:cTn id="51"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a16="http://schemas.microsoft.com/office/drawing/2014/main" xmlns="" id="{3C9BC019-5A0E-7FE1-ACBD-E173259F43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44BB30E0-8C17-870D-72F5-F0D12542420F}"/>
              </a:ext>
            </a:extLst>
          </p:cNvPr>
          <p:cNvSpPr txBox="1"/>
          <p:nvPr/>
        </p:nvSpPr>
        <p:spPr>
          <a:xfrm>
            <a:off x="5259692" y="2134557"/>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وهكذا وصلنا إلى نهاية برنامجنا التدريبي الممتع والمليء بالمعرفة، "إدارة التغيير وتعزيز المرونة النفسية في بيئة العمل". نود أن نعبر لكم عن امتناننا العميق لمشاركتكم الفعّالة والملهمة طوال فترة البرنامج</a:t>
            </a:r>
            <a:endParaRPr lang="en-US" dirty="0"/>
          </a:p>
        </p:txBody>
      </p:sp>
      <p:sp>
        <p:nvSpPr>
          <p:cNvPr id="5" name="TextBox 4">
            <a:extLst>
              <a:ext uri="{FF2B5EF4-FFF2-40B4-BE49-F238E27FC236}">
                <a16:creationId xmlns:a16="http://schemas.microsoft.com/office/drawing/2014/main" xmlns="" id="{E223D010-5B89-3045-F0D0-B44D15C2A299}"/>
              </a:ext>
            </a:extLst>
          </p:cNvPr>
          <p:cNvSpPr txBox="1"/>
          <p:nvPr/>
        </p:nvSpPr>
        <p:spPr>
          <a:xfrm>
            <a:off x="5259692" y="4514353"/>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خلال هذه الفترة، تعلمنا سوياً العديد من المفاهيم الأساسية حول إدارة التغيير وأهمية تعزيز المرونة النفسية في بيئة العمل. قدّمتم مساهمات قيمة وشاركتم في المناقشات والتدريبات التفاعلية، مما أثرى تجربة البرنامج وجعلها ملهمة ومثمرة</a:t>
            </a:r>
            <a:endParaRPr lang="en-US" dirty="0"/>
          </a:p>
        </p:txBody>
      </p:sp>
      <p:sp>
        <p:nvSpPr>
          <p:cNvPr id="1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093777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a16="http://schemas.microsoft.com/office/drawing/2014/main" xmlns="" id="{3C9BC019-5A0E-7FE1-ACBD-E173259F4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44BB30E0-8C17-870D-72F5-F0D12542420F}"/>
              </a:ext>
            </a:extLst>
          </p:cNvPr>
          <p:cNvSpPr txBox="1"/>
          <p:nvPr/>
        </p:nvSpPr>
        <p:spPr>
          <a:xfrm>
            <a:off x="5259692" y="3078454"/>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نود أن نوجه لكم كلمة شكر خاصة لتفاعلكم الفعّال وروحكم التعاونية طوال فترة البرنامج. لقد أظهرتم التزاماً قوياً واستعداداً لاستيعاب المعرفة وتطبيقها في بيئة العمل الخاصة بكم</a:t>
            </a:r>
            <a:endParaRPr lang="en-US" dirty="0"/>
          </a:p>
        </p:txBody>
      </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1353285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a16="http://schemas.microsoft.com/office/drawing/2014/main" xmlns="" id="{3C9BC019-5A0E-7FE1-ACBD-E173259F4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44BB30E0-8C17-870D-72F5-F0D12542420F}"/>
              </a:ext>
            </a:extLst>
          </p:cNvPr>
          <p:cNvSpPr txBox="1"/>
          <p:nvPr/>
        </p:nvSpPr>
        <p:spPr>
          <a:xfrm>
            <a:off x="5259692" y="188824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وفي ختام هذا البرنامج، نود أن نقدم لكم بعض التوصيات الرئيسية التي يمكنكم أن تأخذوها معكم وتطبيقها في مسيرتكم المهنية:</a:t>
            </a:r>
            <a:endParaRPr lang="en-US"/>
          </a:p>
        </p:txBody>
      </p:sp>
      <p:sp>
        <p:nvSpPr>
          <p:cNvPr id="5" name="TextBox 4">
            <a:extLst>
              <a:ext uri="{FF2B5EF4-FFF2-40B4-BE49-F238E27FC236}">
                <a16:creationId xmlns:a16="http://schemas.microsoft.com/office/drawing/2014/main" xmlns="" id="{26643CFA-AB10-A14D-CF03-2BF00AF2A8FD}"/>
              </a:ext>
            </a:extLst>
          </p:cNvPr>
          <p:cNvSpPr txBox="1"/>
          <p:nvPr/>
        </p:nvSpPr>
        <p:spPr>
          <a:xfrm>
            <a:off x="5259692" y="3505980"/>
            <a:ext cx="6415238" cy="1154162"/>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2"/>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buFont typeface="+mj-lt"/>
              <a:buAutoNum type="arabicPeriod"/>
            </a:pPr>
            <a:r>
              <a:rPr lang="ar-SA" dirty="0">
                <a:solidFill>
                  <a:srgbClr val="168489"/>
                </a:solidFill>
              </a:rPr>
              <a:t>الاستعداد للتغيير: </a:t>
            </a:r>
            <a:r>
              <a:rPr lang="ar-SA" dirty="0"/>
              <a:t>قبل التغييرات، حاول أن تكون واثقاً من قدراتك وتطلعاتك وتتبنى موقفاً إيجابياً تجاه التحولات المستقبلية</a:t>
            </a:r>
            <a:endParaRPr lang="en-US" dirty="0"/>
          </a:p>
        </p:txBody>
      </p:sp>
      <p:sp>
        <p:nvSpPr>
          <p:cNvPr id="8" name="TextBox 7">
            <a:extLst>
              <a:ext uri="{FF2B5EF4-FFF2-40B4-BE49-F238E27FC236}">
                <a16:creationId xmlns:a16="http://schemas.microsoft.com/office/drawing/2014/main" xmlns="" id="{8F767F73-A099-BE8B-0865-F54E8E37996D}"/>
              </a:ext>
            </a:extLst>
          </p:cNvPr>
          <p:cNvSpPr txBox="1"/>
          <p:nvPr/>
        </p:nvSpPr>
        <p:spPr>
          <a:xfrm>
            <a:off x="5259692" y="5123713"/>
            <a:ext cx="6415238" cy="1154162"/>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2"/>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انشر الوعي: </a:t>
            </a:r>
            <a:r>
              <a:rPr lang="ar-SA" dirty="0"/>
              <a:t>قم بمشاركة المعرفة والمفاهيم التي اكتسبتها في هذا البرنامج مع زملائك في العمل والفريق، وساهم في بناء بيئة عمل تفاعلية ومبتكرة</a:t>
            </a:r>
            <a:endParaRPr lang="en-US" dirty="0"/>
          </a:p>
        </p:txBody>
      </p:sp>
      <p:sp>
        <p:nvSpPr>
          <p:cNvPr id="18"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518619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lexibility - Free business icons">
            <a:extLst>
              <a:ext uri="{FF2B5EF4-FFF2-40B4-BE49-F238E27FC236}">
                <a16:creationId xmlns:a16="http://schemas.microsoft.com/office/drawing/2014/main" xmlns="" id="{1C487480-7DD0-8624-6691-019E403D04E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2" y="2468109"/>
            <a:ext cx="4389891" cy="4389891"/>
          </a:xfrm>
          <a:prstGeom prst="rect">
            <a:avLst/>
          </a:prstGeom>
          <a:noFill/>
          <a:ln>
            <a:noFill/>
          </a:ln>
        </p:spPr>
      </p:pic>
      <p:sp>
        <p:nvSpPr>
          <p:cNvPr id="3" name="TextBox 2">
            <a:extLst>
              <a:ext uri="{FF2B5EF4-FFF2-40B4-BE49-F238E27FC236}">
                <a16:creationId xmlns:a16="http://schemas.microsoft.com/office/drawing/2014/main" xmlns="" id="{57A33AC9-D554-2F98-02C3-095288F883BB}"/>
              </a:ext>
            </a:extLst>
          </p:cNvPr>
          <p:cNvSpPr txBox="1"/>
          <p:nvPr/>
        </p:nvSpPr>
        <p:spPr>
          <a:xfrm>
            <a:off x="5135789" y="1499895"/>
            <a:ext cx="6115050"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واحدة من الجوانب الأساسية لإدارة التغيير هي تعزيز المرونة النفسية في بيئة العمل. المرونة النفسية هي القدرة على التكيف والتعامل بفاعلية مع التغييرات والضغوط التي تحدث في العمل</a:t>
            </a:r>
            <a:endParaRPr lang="en-US" dirty="0"/>
          </a:p>
        </p:txBody>
      </p:sp>
      <p:sp>
        <p:nvSpPr>
          <p:cNvPr id="4" name="TextBox 3">
            <a:extLst>
              <a:ext uri="{FF2B5EF4-FFF2-40B4-BE49-F238E27FC236}">
                <a16:creationId xmlns:a16="http://schemas.microsoft.com/office/drawing/2014/main" xmlns="" id="{3D373B03-B8C0-1254-C349-328502190262}"/>
              </a:ext>
            </a:extLst>
          </p:cNvPr>
          <p:cNvSpPr txBox="1"/>
          <p:nvPr/>
        </p:nvSpPr>
        <p:spPr>
          <a:xfrm>
            <a:off x="5135789" y="3836695"/>
            <a:ext cx="6115050"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a:t>تعتمد المرونة النفسية على عدة عوامل، بما في ذلك التفكير الإيجابي والقدرة على التحمل والتكيف والتعلم المستمر. من الجوانب الأساسية لتعزيز المرونة النفسية في بيئة العمل هو تشجيع التواصل الفعال والشفاف بين أفراد الفريق</a:t>
            </a:r>
            <a:endParaRPr lang="en-US" dirty="0"/>
          </a:p>
        </p:txBody>
      </p:sp>
      <p:sp>
        <p:nvSpPr>
          <p:cNvPr id="5"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3140769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a16="http://schemas.microsoft.com/office/drawing/2014/main" xmlns="" id="{3C9BC019-5A0E-7FE1-ACBD-E173259F4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xmlns="" id="{53802E06-32B4-B23A-31EE-C58F2F66C1B3}"/>
              </a:ext>
            </a:extLst>
          </p:cNvPr>
          <p:cNvSpPr txBox="1"/>
          <p:nvPr/>
        </p:nvSpPr>
        <p:spPr>
          <a:xfrm>
            <a:off x="5259692" y="1922250"/>
            <a:ext cx="6415238" cy="1708160"/>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3"/>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اطلب المساعدة: </a:t>
            </a:r>
            <a:r>
              <a:rPr lang="ar-SA" dirty="0"/>
              <a:t>في حالة التحديات أو الصعوبات التي قد تواجهك، لا تتردد في طلب المساعدة من زملائك والإدارة. التعاون هو مفتاح للنجاح في إدارة التغيير</a:t>
            </a:r>
            <a:endParaRPr lang="en-US" dirty="0"/>
          </a:p>
        </p:txBody>
      </p:sp>
      <p:sp>
        <p:nvSpPr>
          <p:cNvPr id="10" name="TextBox 9">
            <a:extLst>
              <a:ext uri="{FF2B5EF4-FFF2-40B4-BE49-F238E27FC236}">
                <a16:creationId xmlns:a16="http://schemas.microsoft.com/office/drawing/2014/main" xmlns="" id="{DE5B26F2-684D-EE30-4AA0-2F45D9F37B23}"/>
              </a:ext>
            </a:extLst>
          </p:cNvPr>
          <p:cNvSpPr txBox="1"/>
          <p:nvPr/>
        </p:nvSpPr>
        <p:spPr>
          <a:xfrm>
            <a:off x="5259692" y="4474832"/>
            <a:ext cx="6415238" cy="1708160"/>
          </a:xfrm>
          <a:prstGeom prst="rect">
            <a:avLst/>
          </a:prstGeom>
        </p:spPr>
        <p:txBody>
          <a:bodyPr wrap="square">
            <a:spAutoFit/>
          </a:bodyPr>
          <a:lstStyle>
            <a:defPPr>
              <a:defRPr lang="en-US"/>
            </a:defPPr>
            <a:lvl1pPr marL="342900" marR="0" lvl="0" indent="-342900" algn="just" rtl="1">
              <a:lnSpc>
                <a:spcPct val="150000"/>
              </a:lnSpc>
              <a:spcBef>
                <a:spcPts val="0"/>
              </a:spcBef>
              <a:spcAft>
                <a:spcPts val="0"/>
              </a:spcAft>
              <a:buSzPct val="125000"/>
              <a:buFont typeface="+mj-lt"/>
              <a:buAutoNum type="arabicPeriod" startAt="4"/>
              <a:defRPr sz="2400">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استمر في التعلّم: </a:t>
            </a:r>
            <a:r>
              <a:rPr lang="ar-SA" dirty="0"/>
              <a:t>اعتبر هذا البرنامج مجرد خطوة أولى في رحلة التعلم المستمر. استمر في توسيع معرفتك وتطوير مهاراتك في مجال إدارة التغيير وتعزيز المرونة النفسية</a:t>
            </a:r>
            <a:endParaRPr lang="en-US" dirty="0"/>
          </a:p>
        </p:txBody>
      </p:sp>
      <p:sp>
        <p:nvSpPr>
          <p:cNvPr id="1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3936845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a16="http://schemas.microsoft.com/office/drawing/2014/main" xmlns="" id="{3C9BC019-5A0E-7FE1-ACBD-E173259F4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233BEBAF-62D3-67AD-BE2D-C471AEC01021}"/>
              </a:ext>
            </a:extLst>
          </p:cNvPr>
          <p:cNvSpPr txBox="1"/>
          <p:nvPr/>
        </p:nvSpPr>
        <p:spPr>
          <a:xfrm>
            <a:off x="5259692" y="2134557"/>
            <a:ext cx="6415238" cy="22621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أخيرًا، نتمنى لكم التوفيق والنجاح في مسيرتكم المهنية وحياتكم الشخصية. نأمل أن تستفيدوا من الأدوات والمفاهيم التي تعلمتموها في هذا البرنامج وأن تطبقوها بفعالية. اعتبروا أنكم الآن مجهزون بمهارات قوية لمواجهة التحديات وتحقيق النجاح في بيئة العمل المتغيرة بسلاسة وثقة</a:t>
            </a:r>
            <a:endParaRPr lang="en-US" dirty="0"/>
          </a:p>
        </p:txBody>
      </p:sp>
      <p:sp>
        <p:nvSpPr>
          <p:cNvPr id="5" name="TextBox 4">
            <a:extLst>
              <a:ext uri="{FF2B5EF4-FFF2-40B4-BE49-F238E27FC236}">
                <a16:creationId xmlns:a16="http://schemas.microsoft.com/office/drawing/2014/main" xmlns="" id="{3FA3D93A-F99E-E978-4BC5-F20AD338FCA9}"/>
              </a:ext>
            </a:extLst>
          </p:cNvPr>
          <p:cNvSpPr txBox="1"/>
          <p:nvPr/>
        </p:nvSpPr>
        <p:spPr>
          <a:xfrm>
            <a:off x="5259692" y="4815366"/>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شكراً لكم مرة أخرى على مشاركتكم الفاعلة وروح التعاون. نأمل أن تظل ذكرى هذا البرنامج التدريبي حافلة بالإلهام والتحفيز بالنسبة لكم</a:t>
            </a:r>
            <a:endParaRPr lang="en-US" dirty="0"/>
          </a:p>
        </p:txBody>
      </p:sp>
      <p:sp>
        <p:nvSpPr>
          <p:cNvPr id="17"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2342797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11394" y="675008"/>
            <a:ext cx="12614788" cy="968852"/>
            <a:chOff x="-211394" y="519096"/>
            <a:chExt cx="12614788"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11394" y="519096"/>
              <a:ext cx="126147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a16="http://schemas.microsoft.com/office/drawing/2014/main" xmlns="" id="{3C9BC019-5A0E-7FE1-ACBD-E173259F43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233BEBAF-62D3-67AD-BE2D-C471AEC01021}"/>
              </a:ext>
            </a:extLst>
          </p:cNvPr>
          <p:cNvSpPr txBox="1"/>
          <p:nvPr/>
        </p:nvSpPr>
        <p:spPr>
          <a:xfrm>
            <a:off x="5259692" y="213455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في حالة الاستفسارات أو الاحتياجات المستقبلية، لا تترددوا في التواصل معنا. سنكون سعداء لمساعدتكم في أي وقت</a:t>
            </a:r>
            <a:endParaRPr lang="en-US" dirty="0"/>
          </a:p>
        </p:txBody>
      </p:sp>
      <p:sp>
        <p:nvSpPr>
          <p:cNvPr id="5" name="TextBox 4">
            <a:extLst>
              <a:ext uri="{FF2B5EF4-FFF2-40B4-BE49-F238E27FC236}">
                <a16:creationId xmlns:a16="http://schemas.microsoft.com/office/drawing/2014/main" xmlns="" id="{3FA3D93A-F99E-E978-4BC5-F20AD338FCA9}"/>
              </a:ext>
            </a:extLst>
          </p:cNvPr>
          <p:cNvSpPr txBox="1"/>
          <p:nvPr/>
        </p:nvSpPr>
        <p:spPr>
          <a:xfrm>
            <a:off x="5259692" y="4027077"/>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solidFill>
                  <a:srgbClr val="C00000"/>
                </a:solidFill>
              </a:rPr>
              <a:t>مع خالص التمنيات بالتوفيق والنجاح.</a:t>
            </a:r>
            <a:endParaRPr lang="en-US">
              <a:solidFill>
                <a:srgbClr val="C00000"/>
              </a:solidFill>
            </a:endParaRPr>
          </a:p>
        </p:txBody>
      </p:sp>
      <p:sp>
        <p:nvSpPr>
          <p:cNvPr id="8" name="TextBox 7">
            <a:extLst>
              <a:ext uri="{FF2B5EF4-FFF2-40B4-BE49-F238E27FC236}">
                <a16:creationId xmlns:a16="http://schemas.microsoft.com/office/drawing/2014/main" xmlns="" id="{A76DD0F7-F8A1-E46A-DE71-900E6C0E16AB}"/>
              </a:ext>
            </a:extLst>
          </p:cNvPr>
          <p:cNvSpPr txBox="1"/>
          <p:nvPr/>
        </p:nvSpPr>
        <p:spPr>
          <a:xfrm>
            <a:off x="5259692" y="5365598"/>
            <a:ext cx="6415238" cy="684803"/>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sz="2800" dirty="0">
                <a:solidFill>
                  <a:srgbClr val="168489"/>
                </a:solidFill>
                <a:effectLst>
                  <a:outerShdw blurRad="38100" dist="38100" dir="2700000" algn="tl">
                    <a:srgbClr val="000000">
                      <a:alpha val="43137"/>
                    </a:srgbClr>
                  </a:outerShdw>
                </a:effectLst>
              </a:rPr>
              <a:t>فريق برنامج "إدارة التغيير وتعزيز المرونة النفسية في بيئة العمل"</a:t>
            </a:r>
            <a:endParaRPr lang="en-US" sz="2800" dirty="0">
              <a:solidFill>
                <a:srgbClr val="168489"/>
              </a:solidFill>
              <a:effectLst>
                <a:outerShdw blurRad="38100" dist="38100" dir="2700000" algn="tl">
                  <a:srgbClr val="000000">
                    <a:alpha val="43137"/>
                  </a:srgbClr>
                </a:outerShdw>
              </a:effectLst>
            </a:endParaRPr>
          </a:p>
        </p:txBody>
      </p:sp>
      <p:sp>
        <p:nvSpPr>
          <p:cNvPr id="18" name="مستطيل 2"/>
          <p:cNvSpPr/>
          <p:nvPr/>
        </p:nvSpPr>
        <p:spPr>
          <a:xfrm>
            <a:off x="795495" y="6524297"/>
            <a:ext cx="2301528"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100" u="sng">
                <a:solidFill>
                  <a:schemeClr val="tx1"/>
                </a:solidFill>
                <a:effectLst/>
                <a:latin typeface="Sakkal Majalla"/>
                <a:ea typeface="Calibri"/>
                <a:cs typeface="Arial"/>
                <a:hlinkClick r:id="rId4"/>
              </a:rPr>
              <a:t>www.dawliatraining.com</a:t>
            </a:r>
            <a:endParaRPr lang="en-US" sz="1100">
              <a:solidFill>
                <a:schemeClr val="tx1"/>
              </a:solidFill>
              <a:effectLst/>
              <a:ea typeface="Calibri"/>
              <a:cs typeface="Arial"/>
            </a:endParaRPr>
          </a:p>
        </p:txBody>
      </p:sp>
      <p:sp>
        <p:nvSpPr>
          <p:cNvPr id="19"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8076484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xmlns="" id="{8C9C16D8-F20A-BA78-F92A-55D1E582CEAC}"/>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
        <p:nvSpPr>
          <p:cNvPr id="3" name="مستطيل 2"/>
          <p:cNvSpPr/>
          <p:nvPr/>
        </p:nvSpPr>
        <p:spPr>
          <a:xfrm>
            <a:off x="635054" y="6524301"/>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18026929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lexibility - Free education icons">
            <a:extLst>
              <a:ext uri="{FF2B5EF4-FFF2-40B4-BE49-F238E27FC236}">
                <a16:creationId xmlns:a16="http://schemas.microsoft.com/office/drawing/2014/main" xmlns="" id="{3EAD8F52-A1FD-41E3-1D80-FF24B666459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8300" y="1724024"/>
            <a:ext cx="4767489" cy="4767489"/>
          </a:xfrm>
          <a:prstGeom prst="rect">
            <a:avLst/>
          </a:prstGeom>
          <a:noFill/>
          <a:ln>
            <a:noFill/>
          </a:ln>
        </p:spPr>
      </p:pic>
      <p:sp>
        <p:nvSpPr>
          <p:cNvPr id="6" name="TextBox 5">
            <a:extLst>
              <a:ext uri="{FF2B5EF4-FFF2-40B4-BE49-F238E27FC236}">
                <a16:creationId xmlns:a16="http://schemas.microsoft.com/office/drawing/2014/main" xmlns="" id="{57A33AC9-D554-2F98-02C3-095288F883BB}"/>
              </a:ext>
            </a:extLst>
          </p:cNvPr>
          <p:cNvSpPr txBox="1"/>
          <p:nvPr/>
        </p:nvSpPr>
        <p:spPr>
          <a:xfrm>
            <a:off x="5135789" y="2678530"/>
            <a:ext cx="6115050" cy="285847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Adobe Ming Std L"/>
                <a:cs typeface="Sakkal Majalla" panose="02000000000000000000" pitchFamily="2" charset="-78"/>
              </a:defRPr>
            </a:lvl1pPr>
          </a:lstStyle>
          <a:p>
            <a:r>
              <a:rPr lang="ar-SA" dirty="0"/>
              <a:t>إدارة التغيير وتعزيز المرونة النفسية في بيئة العمل تعتبر أدوات أساسية لتحقيق النجاح والتميز في المنظمات الحديثة. من خلال تبني مفاهيم إدارة التغيير وتعزيز المرونة النفسية، يمكن للمنظمات أن تكون قادرة على التكيف مع التحولات السريعة والتحديات الجديدة، وبالتالي تحقيق النجاح والاستمرارية في بيئة العمل المتغيرة</a:t>
            </a:r>
            <a:endParaRPr lang="en-US" dirty="0"/>
          </a:p>
        </p:txBody>
      </p:sp>
      <p:sp>
        <p:nvSpPr>
          <p:cNvPr id="4" name="مستطيل 2"/>
          <p:cNvSpPr/>
          <p:nvPr/>
        </p:nvSpPr>
        <p:spPr>
          <a:xfrm>
            <a:off x="745416" y="6540067"/>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40270437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xmlns=""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xmlns="" id="{975E332A-03C2-AC24-7DBD-F1400A08F1DA}"/>
              </a:ext>
            </a:extLst>
          </p:cNvPr>
          <p:cNvSpPr txBox="1"/>
          <p:nvPr/>
        </p:nvSpPr>
        <p:spPr>
          <a:xfrm>
            <a:off x="1002402" y="394353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16" name="مستطيل 2"/>
          <p:cNvSpPr/>
          <p:nvPr/>
        </p:nvSpPr>
        <p:spPr>
          <a:xfrm>
            <a:off x="745416" y="6555833"/>
            <a:ext cx="1619415"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l" rtl="0">
              <a:lnSpc>
                <a:spcPct val="107000"/>
              </a:lnSpc>
              <a:spcBef>
                <a:spcPts val="0"/>
              </a:spcBef>
              <a:spcAft>
                <a:spcPts val="0"/>
              </a:spcAft>
            </a:pPr>
            <a:r>
              <a:rPr lang="en-US" sz="1200" u="sng" dirty="0" smtClean="0">
                <a:solidFill>
                  <a:srgbClr val="0563C1"/>
                </a:solidFill>
                <a:effectLst/>
                <a:latin typeface="Sakkal Majalla"/>
                <a:ea typeface="Calibri"/>
                <a:cs typeface="Arial"/>
              </a:rPr>
              <a:t>www.dawliatraining.com </a:t>
            </a:r>
            <a:endParaRPr lang="en-US" sz="1200" dirty="0">
              <a:effectLst/>
              <a:ea typeface="Calibri"/>
              <a:cs typeface="Arial"/>
            </a:endParaRPr>
          </a:p>
        </p:txBody>
      </p:sp>
    </p:spTree>
    <p:extLst>
      <p:ext uri="{BB962C8B-B14F-4D97-AF65-F5344CB8AC3E}">
        <p14:creationId xmlns:p14="http://schemas.microsoft.com/office/powerpoint/2010/main" val="21488084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908</TotalTime>
  <Words>3302</Words>
  <Application>Microsoft Office PowerPoint</Application>
  <PresentationFormat>Custom</PresentationFormat>
  <Paragraphs>671</Paragraphs>
  <Slides>73</Slides>
  <Notes>44</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user</cp:lastModifiedBy>
  <cp:revision>1194</cp:revision>
  <cp:lastPrinted>2023-07-16T13:31:37Z</cp:lastPrinted>
  <dcterms:created xsi:type="dcterms:W3CDTF">2020-01-20T05:08:25Z</dcterms:created>
  <dcterms:modified xsi:type="dcterms:W3CDTF">2024-11-24T08:27:26Z</dcterms:modified>
</cp:coreProperties>
</file>